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4.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7.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1"/>
    <p:sldMasterId id="2147483666" r:id="rId2"/>
    <p:sldMasterId id="2147483711" r:id="rId3"/>
    <p:sldMasterId id="2147483681" r:id="rId4"/>
    <p:sldMasterId id="2147483701" r:id="rId5"/>
    <p:sldMasterId id="2147483691" r:id="rId6"/>
  </p:sldMasterIdLst>
  <p:notesMasterIdLst>
    <p:notesMasterId r:id="rId41"/>
  </p:notesMasterIdLst>
  <p:sldIdLst>
    <p:sldId id="274" r:id="rId7"/>
    <p:sldId id="315" r:id="rId8"/>
    <p:sldId id="308" r:id="rId9"/>
    <p:sldId id="317" r:id="rId10"/>
    <p:sldId id="316" r:id="rId11"/>
    <p:sldId id="309" r:id="rId12"/>
    <p:sldId id="312" r:id="rId13"/>
    <p:sldId id="313" r:id="rId14"/>
    <p:sldId id="310" r:id="rId15"/>
    <p:sldId id="311" r:id="rId16"/>
    <p:sldId id="300" r:id="rId17"/>
    <p:sldId id="301" r:id="rId18"/>
    <p:sldId id="303" r:id="rId19"/>
    <p:sldId id="291" r:id="rId20"/>
    <p:sldId id="290" r:id="rId21"/>
    <p:sldId id="305" r:id="rId22"/>
    <p:sldId id="294" r:id="rId23"/>
    <p:sldId id="295" r:id="rId24"/>
    <p:sldId id="296" r:id="rId25"/>
    <p:sldId id="297" r:id="rId26"/>
    <p:sldId id="298" r:id="rId27"/>
    <p:sldId id="284" r:id="rId28"/>
    <p:sldId id="318" r:id="rId29"/>
    <p:sldId id="287" r:id="rId30"/>
    <p:sldId id="288" r:id="rId31"/>
    <p:sldId id="266" r:id="rId32"/>
    <p:sldId id="279" r:id="rId33"/>
    <p:sldId id="282" r:id="rId34"/>
    <p:sldId id="307" r:id="rId35"/>
    <p:sldId id="257" r:id="rId36"/>
    <p:sldId id="281" r:id="rId37"/>
    <p:sldId id="286" r:id="rId38"/>
    <p:sldId id="292" r:id="rId39"/>
    <p:sldId id="285" r:id="rId40"/>
  </p:sldIdLst>
  <p:sldSz cx="9144000" cy="6858000" type="screen4x3"/>
  <p:notesSz cx="6858000" cy="9144000"/>
  <p:embeddedFontLst>
    <p:embeddedFont>
      <p:font typeface="Calibri" panose="020F0502020204030204" pitchFamily="34" charset="0"/>
      <p:regular r:id="rId42"/>
      <p:bold r:id="rId43"/>
      <p:italic r:id="rId44"/>
      <p:boldItalic r:id="rId45"/>
    </p:embeddedFont>
    <p:embeddedFont>
      <p:font typeface="Georgia" panose="02040502050405020303" pitchFamily="18" charset="0"/>
      <p:regular r:id="rId46"/>
      <p:bold r:id="rId47"/>
      <p:italic r:id="rId48"/>
      <p:boldItalic r:id="rId49"/>
    </p:embeddedFont>
  </p:embeddedFontLst>
  <p:defaultTextStyle>
    <a:defPPr>
      <a:defRPr lang="en-US"/>
    </a:defPPr>
    <a:lvl1pPr marL="0" algn="l" defTabSz="713232" rtl="0" eaLnBrk="1" latinLnBrk="0" hangingPunct="1">
      <a:defRPr sz="1404" kern="1200">
        <a:solidFill>
          <a:schemeClr val="tx1"/>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p:defaultTextStyle>
  <p:extLst>
    <p:ext uri="{521415D9-36F7-43E2-AB2F-B90AF26B5E84}">
      <p14:sectionLst xmlns:p14="http://schemas.microsoft.com/office/powerpoint/2010/main">
        <p14:section name="Opening Remarks" id="{C9FD6A10-8CB5-C544-91E6-0D17FF05820C}">
          <p14:sldIdLst>
            <p14:sldId id="274"/>
            <p14:sldId id="315"/>
            <p14:sldId id="308"/>
            <p14:sldId id="317"/>
            <p14:sldId id="316"/>
            <p14:sldId id="309"/>
          </p14:sldIdLst>
        </p14:section>
        <p14:section name="Staff Slides" id="{2FCC89CC-139E-0943-9D00-ED551DA56690}">
          <p14:sldIdLst>
            <p14:sldId id="312"/>
            <p14:sldId id="313"/>
            <p14:sldId id="310"/>
            <p14:sldId id="311"/>
            <p14:sldId id="300"/>
            <p14:sldId id="301"/>
            <p14:sldId id="303"/>
            <p14:sldId id="291"/>
            <p14:sldId id="290"/>
            <p14:sldId id="305"/>
            <p14:sldId id="294"/>
            <p14:sldId id="295"/>
            <p14:sldId id="296"/>
            <p14:sldId id="297"/>
            <p14:sldId id="298"/>
            <p14:sldId id="284"/>
            <p14:sldId id="318"/>
            <p14:sldId id="287"/>
            <p14:sldId id="288"/>
            <p14:sldId id="266"/>
            <p14:sldId id="279"/>
            <p14:sldId id="282"/>
            <p14:sldId id="307"/>
          </p14:sldIdLst>
        </p14:section>
        <p14:section name="End Slide - Nuclear Audiences" id="{76340182-1D36-F44B-A660-334039239667}">
          <p14:sldIdLst>
            <p14:sldId id="257"/>
            <p14:sldId id="281"/>
            <p14:sldId id="286"/>
            <p14:sldId id="292"/>
            <p14:sldId id="285"/>
          </p14:sldIdLst>
        </p14:section>
      </p14:sectionLst>
    </p:ext>
    <p:ext uri="{EFAFB233-063F-42B5-8137-9DF3F51BA10A}">
      <p15:sldGuideLst xmlns:p15="http://schemas.microsoft.com/office/powerpoint/2012/main">
        <p15:guide id="1" orient="horz" pos="648" userDrawn="1">
          <p15:clr>
            <a:srgbClr val="A4A3A4"/>
          </p15:clr>
        </p15:guide>
        <p15:guide id="2" pos="3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aig Piercy" initials="CP" lastIdx="5" clrIdx="0">
    <p:extLst>
      <p:ext uri="{19B8F6BF-5375-455C-9EA6-DF929625EA0E}">
        <p15:presenceInfo xmlns:p15="http://schemas.microsoft.com/office/powerpoint/2012/main" userId="S::cpiercy@ans.org::95fbfefc-31fa-4519-bc49-7ffb266c1fbd" providerId="AD"/>
      </p:ext>
    </p:extLst>
  </p:cmAuthor>
  <p:cmAuthor id="2" name="Lisa Dagley" initials="LD" lastIdx="4" clrIdx="1">
    <p:extLst>
      <p:ext uri="{19B8F6BF-5375-455C-9EA6-DF929625EA0E}">
        <p15:presenceInfo xmlns:p15="http://schemas.microsoft.com/office/powerpoint/2012/main" userId="S::ldagley@ans.org::99dd205b-4242-4b77-887b-c758752e95c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FF2F8"/>
    <a:srgbClr val="004B98"/>
    <a:srgbClr val="00833F"/>
    <a:srgbClr val="CD8740"/>
    <a:srgbClr val="17539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8D1A02-F6E8-ECA7-1E45-6C31D039E9A1}" v="17" dt="2021-06-03T01:55:24.156"/>
    <p1510:client id="{2B670754-6D7E-684E-842E-936711D2F6EA}" v="36" dt="2021-06-03T15:17:41.177"/>
    <p1510:client id="{45A0E24A-8BB0-D7ED-FA77-55AFF6FBC9CE}" v="1" dt="2021-06-03T15:06:34.502"/>
    <p1510:client id="{8BD9704E-5ABA-9EA6-1CD1-AA8DDE82E403}" v="147" dt="2021-06-03T14:54:42.155"/>
    <p1510:client id="{B7D24992-950D-538B-20B7-CF9AF8DB164C}" v="96" dt="2021-06-03T02:06:49.532"/>
    <p1510:client id="{CC793594-E055-0341-B218-0AA9078B2AF1}" v="992" dt="2021-06-03T16:07:54.710"/>
    <p1510:client id="{DD07F7A8-0B6C-4B4C-A2C9-CFB67243EFAD}" v="1" dt="2021-06-04T11:34:43.370"/>
    <p1510:client id="{E1A5B37A-24A6-4CDF-B280-81F409FB9277}" v="611" dt="2021-06-03T15:19:46.976"/>
  </p1510:revLst>
</p1510:revInfo>
</file>

<file path=ppt/tableStyles.xml><?xml version="1.0" encoding="utf-8"?>
<a:tblStyleLst xmlns:a="http://schemas.openxmlformats.org/drawingml/2006/main" def="{5C22544A-7EE6-4342-B048-85BDC9FD1C3A}">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648"/>
        <p:guide pos="36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commentAuthors" Target="commentAuthors.xml"/><Relationship Id="rId55"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font" Target="fonts/font4.fntdata"/><Relationship Id="rId53" Type="http://schemas.openxmlformats.org/officeDocument/2006/relationships/theme" Target="theme/theme1.xml"/><Relationship Id="rId5" Type="http://schemas.openxmlformats.org/officeDocument/2006/relationships/slideMaster" Target="slideMasters/slideMaster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3.fntdata"/><Relationship Id="rId52"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2.fntdata"/><Relationship Id="rId48" Type="http://schemas.openxmlformats.org/officeDocument/2006/relationships/font" Target="fonts/font7.fntdata"/><Relationship Id="rId56" Type="http://schemas.microsoft.com/office/2015/10/relationships/revisionInfo" Target="revisionInfo.xml"/><Relationship Id="rId8" Type="http://schemas.openxmlformats.org/officeDocument/2006/relationships/slide" Target="slides/slide2.xml"/><Relationship Id="rId51"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font" Target="fonts/font5.fntdata"/><Relationship Id="rId20" Type="http://schemas.openxmlformats.org/officeDocument/2006/relationships/slide" Target="slides/slide14.xml"/><Relationship Id="rId41" Type="http://schemas.openxmlformats.org/officeDocument/2006/relationships/notesMaster" Target="notesMasters/notesMaster1.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8.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uest User" userId="S::urn:spo:anon#ce1262ffb084892269c8ba6d5d555bb1fa8ee21398d6dd16c0df9b2fc5b888c8::" providerId="AD" clId="Web-{DD07F7A8-0B6C-4B4C-A2C9-CFB67243EFAD}"/>
    <pc:docChg chg="modSld">
      <pc:chgData name="Guest User" userId="S::urn:spo:anon#ce1262ffb084892269c8ba6d5d555bb1fa8ee21398d6dd16c0df9b2fc5b888c8::" providerId="AD" clId="Web-{DD07F7A8-0B6C-4B4C-A2C9-CFB67243EFAD}" dt="2021-06-04T11:34:43.370" v="0" actId="1076"/>
      <pc:docMkLst>
        <pc:docMk/>
      </pc:docMkLst>
      <pc:sldChg chg="modSp">
        <pc:chgData name="Guest User" userId="S::urn:spo:anon#ce1262ffb084892269c8ba6d5d555bb1fa8ee21398d6dd16c0df9b2fc5b888c8::" providerId="AD" clId="Web-{DD07F7A8-0B6C-4B4C-A2C9-CFB67243EFAD}" dt="2021-06-04T11:34:43.370" v="0" actId="1076"/>
        <pc:sldMkLst>
          <pc:docMk/>
          <pc:sldMk cId="1674590189" sldId="308"/>
        </pc:sldMkLst>
        <pc:picChg chg="mod">
          <ac:chgData name="Guest User" userId="S::urn:spo:anon#ce1262ffb084892269c8ba6d5d555bb1fa8ee21398d6dd16c0df9b2fc5b888c8::" providerId="AD" clId="Web-{DD07F7A8-0B6C-4B4C-A2C9-CFB67243EFAD}" dt="2021-06-04T11:34:43.370" v="0" actId="1076"/>
          <ac:picMkLst>
            <pc:docMk/>
            <pc:sldMk cId="1674590189" sldId="308"/>
            <ac:picMk id="6" creationId="{53D70F57-6953-470F-8A29-9D8359987713}"/>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_138_9BAB0DE9.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_139_D7EC34AF.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ansorg-my.sharepoint.com/personal/ldagley_ans_org/Documents/Power%20Point%20slides/Presentations/2021%20Directors%20slides/Copy%20of%20site_users-trendline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3" Type="http://schemas.openxmlformats.org/officeDocument/2006/relationships/oleObject" Target="https://ansorg-my.sharepoint.com/personal/jfabian_ans_org/Documents/Nuclear%20News/Newswire/data/Newswire%20Weekly%20views%20+%20email%20stat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ansorg-my.sharepoint.com/personal/jfabian_ans_org/Documents/Nuclear%20News/Newswire/data/Newswire%20Weekly%20views%20+%20email%20stats.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_131_7A1590EF.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_126_A36887CE.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_127_A9C7F56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_127_A9C7F5671.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1"/>
          <c:order val="1"/>
          <c:tx>
            <c:strRef>
              <c:f>'ANS Balance Sheet-F'!$A$14</c:f>
              <c:strCache>
                <c:ptCount val="1"/>
                <c:pt idx="0">
                  <c:v>Total Assets</c:v>
                </c:pt>
              </c:strCache>
            </c:strRef>
          </c:tx>
          <c:spPr>
            <a:ln w="22225" cap="rnd" cmpd="sng" algn="ctr">
              <a:solidFill>
                <a:schemeClr val="accent2"/>
              </a:solidFill>
              <a:round/>
            </a:ln>
            <a:effectLst/>
          </c:spPr>
          <c:marker>
            <c:symbol val="none"/>
          </c:marker>
          <c:dLbls>
            <c:delete val="1"/>
          </c:dLbls>
          <c:cat>
            <c:numRef>
              <c:f>'ANS Balance Sheet-F'!$B$3:$L$3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'ANS Balance Sheet-F'!$B$14:$L$14</c:f>
              <c:numCache>
                <c:formatCode>#,##0_);\(#,##0\)</c:formatCode>
                <c:ptCount val="11"/>
                <c:pt idx="0">
                  <c:v>19915000</c:v>
                </c:pt>
                <c:pt idx="1">
                  <c:v>19573860.620000005</c:v>
                </c:pt>
                <c:pt idx="2">
                  <c:v>21082693.969999999</c:v>
                </c:pt>
                <c:pt idx="3">
                  <c:v>22570743.629999995</c:v>
                </c:pt>
                <c:pt idx="4">
                  <c:v>22949935.649999999</c:v>
                </c:pt>
                <c:pt idx="5">
                  <c:v>21654184.989999998</c:v>
                </c:pt>
                <c:pt idx="6">
                  <c:v>24107139.219999995</c:v>
                </c:pt>
                <c:pt idx="7">
                  <c:v>25144762.289999999</c:v>
                </c:pt>
                <c:pt idx="8">
                  <c:v>21992538.500000004</c:v>
                </c:pt>
                <c:pt idx="9">
                  <c:v>24329150</c:v>
                </c:pt>
                <c:pt idx="10">
                  <c:v>26663941</c:v>
                </c:pt>
              </c:numCache>
            </c:numRef>
          </c:val>
          <c:smooth val="0"/>
          <c:extLst>
            <c:ext xmlns:c16="http://schemas.microsoft.com/office/drawing/2014/chart" uri="{C3380CC4-5D6E-409C-BE32-E72D297353CC}">
              <c16:uniqueId val="{00000000-1E09-48C1-9173-DEB53146B230}"/>
            </c:ext>
          </c:extLst>
        </c:ser>
        <c:ser>
          <c:idx val="2"/>
          <c:order val="2"/>
          <c:tx>
            <c:strRef>
              <c:f>'ANS Balance Sheet-F'!$A$24</c:f>
              <c:strCache>
                <c:ptCount val="1"/>
                <c:pt idx="0">
                  <c:v>Total Liabilities</c:v>
                </c:pt>
              </c:strCache>
            </c:strRef>
          </c:tx>
          <c:spPr>
            <a:ln w="22225" cap="rnd" cmpd="sng" algn="ctr">
              <a:solidFill>
                <a:schemeClr val="accent3"/>
              </a:solidFill>
              <a:round/>
            </a:ln>
            <a:effectLst/>
          </c:spPr>
          <c:marker>
            <c:symbol val="none"/>
          </c:marker>
          <c:dLbls>
            <c:delete val="1"/>
          </c:dLbls>
          <c:cat>
            <c:numRef>
              <c:f>'ANS Balance Sheet-F'!$B$3:$L$3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'ANS Balance Sheet-F'!$B$24:$L$24</c:f>
              <c:numCache>
                <c:formatCode>#,##0_);\(#,##0\)</c:formatCode>
                <c:ptCount val="11"/>
                <c:pt idx="0">
                  <c:v>5878000</c:v>
                </c:pt>
                <c:pt idx="1">
                  <c:v>6033943.6699999999</c:v>
                </c:pt>
                <c:pt idx="2">
                  <c:v>6263947.2300000004</c:v>
                </c:pt>
                <c:pt idx="3">
                  <c:v>5500002.0999999996</c:v>
                </c:pt>
                <c:pt idx="4">
                  <c:v>6321024.9000000004</c:v>
                </c:pt>
                <c:pt idx="5">
                  <c:v>5155719.5600000005</c:v>
                </c:pt>
                <c:pt idx="6">
                  <c:v>5759593.3700000001</c:v>
                </c:pt>
                <c:pt idx="7">
                  <c:v>4617015.2200000007</c:v>
                </c:pt>
                <c:pt idx="8">
                  <c:v>4529138.6500000004</c:v>
                </c:pt>
                <c:pt idx="9">
                  <c:v>4719973</c:v>
                </c:pt>
                <c:pt idx="10">
                  <c:v>6048523</c:v>
                </c:pt>
              </c:numCache>
            </c:numRef>
          </c:val>
          <c:smooth val="0"/>
          <c:extLst>
            <c:ext xmlns:c16="http://schemas.microsoft.com/office/drawing/2014/chart" uri="{C3380CC4-5D6E-409C-BE32-E72D297353CC}">
              <c16:uniqueId val="{00000001-1E09-48C1-9173-DEB53146B230}"/>
            </c:ext>
          </c:extLst>
        </c:ser>
        <c:ser>
          <c:idx val="3"/>
          <c:order val="3"/>
          <c:tx>
            <c:strRef>
              <c:f>'ANS Balance Sheet-F'!$A$47</c:f>
              <c:strCache>
                <c:ptCount val="1"/>
                <c:pt idx="0">
                  <c:v>Total Net Assests</c:v>
                </c:pt>
              </c:strCache>
            </c:strRef>
          </c:tx>
          <c:spPr>
            <a:ln w="22225" cap="rnd" cmpd="sng" algn="ctr">
              <a:solidFill>
                <a:schemeClr val="accent4"/>
              </a:solidFill>
              <a:round/>
            </a:ln>
            <a:effectLst/>
          </c:spPr>
          <c:marker>
            <c:symbol val="none"/>
          </c:marker>
          <c:dLbls>
            <c:delete val="1"/>
          </c:dLbls>
          <c:cat>
            <c:numRef>
              <c:f>'ANS Balance Sheet-F'!$B$3:$L$3</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'ANS Balance Sheet-F'!$B$47:$L$47</c:f>
              <c:numCache>
                <c:formatCode>#,##0_);\(#,##0\)</c:formatCode>
                <c:ptCount val="11"/>
                <c:pt idx="0">
                  <c:v>14037000</c:v>
                </c:pt>
                <c:pt idx="1">
                  <c:v>13539916.949999999</c:v>
                </c:pt>
                <c:pt idx="2">
                  <c:v>14818746.74</c:v>
                </c:pt>
                <c:pt idx="3">
                  <c:v>17070741.530000001</c:v>
                </c:pt>
                <c:pt idx="4">
                  <c:v>16628910.75</c:v>
                </c:pt>
                <c:pt idx="5">
                  <c:v>16498465.429999998</c:v>
                </c:pt>
                <c:pt idx="6">
                  <c:v>18347545.850000001</c:v>
                </c:pt>
                <c:pt idx="7">
                  <c:v>20527746.98</c:v>
                </c:pt>
                <c:pt idx="8">
                  <c:v>17463399.850000001</c:v>
                </c:pt>
                <c:pt idx="9">
                  <c:v>19609177</c:v>
                </c:pt>
                <c:pt idx="10">
                  <c:v>20615418</c:v>
                </c:pt>
              </c:numCache>
            </c:numRef>
          </c:val>
          <c:smooth val="0"/>
          <c:extLst>
            <c:ext xmlns:c16="http://schemas.microsoft.com/office/drawing/2014/chart" uri="{C3380CC4-5D6E-409C-BE32-E72D297353CC}">
              <c16:uniqueId val="{00000002-1E09-48C1-9173-DEB53146B230}"/>
            </c:ext>
          </c:extLst>
        </c:ser>
        <c:dLbls>
          <c:dLblPos val="ctr"/>
          <c:showLegendKey val="0"/>
          <c:showVal val="1"/>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12738560"/>
        <c:axId val="169443904"/>
        <c:extLst>
          <c:ext xmlns:c15="http://schemas.microsoft.com/office/drawing/2012/chart" uri="{02D57815-91ED-43cb-92C2-25804820EDAC}">
            <c15:filteredLineSeries>
              <c15:ser>
                <c:idx val="0"/>
                <c:order val="0"/>
                <c:tx>
                  <c:strRef>
                    <c:extLst>
                      <c:ext uri="{02D57815-91ED-43cb-92C2-25804820EDAC}">
                        <c15:formulaRef>
                          <c15:sqref>'ANS Balance Sheet-F'!$A$3</c15:sqref>
                        </c15:formulaRef>
                      </c:ext>
                    </c:extLst>
                    <c:strCache>
                      <c:ptCount val="1"/>
                      <c:pt idx="0">
                        <c:v>Category</c:v>
                      </c:pt>
                    </c:strCache>
                  </c:strRef>
                </c:tx>
                <c:spPr>
                  <a:ln w="22225" cap="rnd" cmpd="sng" algn="ctr">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uri="{CE6537A1-D6FC-4f65-9D91-7224C49458BB}">
                      <c15:showLeaderLines val="1"/>
                      <c15:leaderLines>
                        <c:spPr>
                          <a:ln w="9525">
                            <a:solidFill>
                              <a:schemeClr val="dk1">
                                <a:lumMod val="35000"/>
                                <a:lumOff val="65000"/>
                              </a:schemeClr>
                            </a:solidFill>
                          </a:ln>
                          <a:effectLst/>
                        </c:spPr>
                      </c15:leaderLines>
                    </c:ext>
                  </c:extLst>
                </c:dLbls>
                <c:cat>
                  <c:numRef>
                    <c:extLst>
                      <c:ext uri="{02D57815-91ED-43cb-92C2-25804820EDAC}">
                        <c15:formulaRef>
                          <c15:sqref>'ANS Balance Sheet-F'!$B$3:$L$3</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extLst>
                      <c:ext uri="{02D57815-91ED-43cb-92C2-25804820EDAC}">
                        <c15:formulaRef>
                          <c15:sqref>'ANS Balance Sheet-F'!$B$3:$L$3</c15:sqref>
                        </c15:formulaRef>
                      </c:ext>
                    </c:extLst>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val>
                <c:smooth val="0"/>
                <c:extLst>
                  <c:ext xmlns:c16="http://schemas.microsoft.com/office/drawing/2014/chart" uri="{C3380CC4-5D6E-409C-BE32-E72D297353CC}">
                    <c16:uniqueId val="{00000003-1E09-48C1-9173-DEB53146B230}"/>
                  </c:ext>
                </c:extLst>
              </c15:ser>
            </c15:filteredLineSeries>
          </c:ext>
        </c:extLst>
      </c:lineChart>
      <c:catAx>
        <c:axId val="612738560"/>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169443904"/>
        <c:crosses val="autoZero"/>
        <c:auto val="1"/>
        <c:lblAlgn val="ctr"/>
        <c:lblOffset val="100"/>
        <c:noMultiLvlLbl val="0"/>
      </c:catAx>
      <c:valAx>
        <c:axId val="169443904"/>
        <c:scaling>
          <c:orientation val="minMax"/>
        </c:scaling>
        <c:delete val="0"/>
        <c:axPos val="l"/>
        <c:numFmt formatCode="#,##0_);\(#,##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612738560"/>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zero"/>
    <c:showDLblsOverMax val="0"/>
  </c:chart>
  <c:spPr>
    <a:solidFill>
      <a:schemeClr val="lt1"/>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rich>
      </c:tx>
      <c:overlay val="0"/>
      <c:spPr>
        <a:noFill/>
        <a:ln>
          <a:noFill/>
        </a:ln>
        <a:effectLst/>
      </c:spPr>
      <c:txPr>
        <a:bodyPr rot="0" spcFirstLastPara="1" vertOverflow="ellipsis" vert="horz" wrap="square" anchor="ctr" anchorCtr="1"/>
        <a:lstStyle/>
        <a:p>
          <a:pPr>
            <a:defRPr sz="1862" b="0" i="0" u="none" strike="noStrike" kern="1200" cap="none" spc="20" baseline="0">
              <a:solidFill>
                <a:schemeClr val="dk1">
                  <a:lumMod val="50000"/>
                  <a:lumOff val="50000"/>
                </a:schemeClr>
              </a:solidFill>
              <a:latin typeface="+mn-lt"/>
              <a:ea typeface="+mn-ea"/>
              <a:cs typeface="+mn-cs"/>
            </a:defRPr>
          </a:pPr>
          <a:endParaRPr lang="en-US"/>
        </a:p>
      </c:txPr>
    </c:title>
    <c:autoTitleDeleted val="0"/>
    <c:plotArea>
      <c:layout/>
      <c:lineChart>
        <c:grouping val="standard"/>
        <c:varyColors val="0"/>
        <c:ser>
          <c:idx val="0"/>
          <c:order val="0"/>
          <c:tx>
            <c:strRef>
              <c:f>'5 Yr Trend-summary'!$A$9</c:f>
              <c:strCache>
                <c:ptCount val="1"/>
                <c:pt idx="0">
                  <c:v>Revenues</c:v>
                </c:pt>
              </c:strCache>
            </c:strRef>
          </c:tx>
          <c:spPr>
            <a:ln w="22225" cap="rnd" cmpd="sng" algn="ctr">
              <a:solidFill>
                <a:schemeClr val="accent1"/>
              </a:solidFill>
              <a:round/>
            </a:ln>
            <a:effectLst/>
          </c:spPr>
          <c:marker>
            <c:symbol val="none"/>
          </c:marker>
          <c:cat>
            <c:numRef>
              <c:f>'5 Yr Trend-summary'!$B$6:$M$6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'5 Yr Trend-summary'!$B$9:$M$9</c:f>
              <c:numCache>
                <c:formatCode>_(* #,##0_);_(* \(#,##0\);_(* "-"??_);_(@_)</c:formatCode>
                <c:ptCount val="11"/>
                <c:pt idx="0">
                  <c:v>10501000</c:v>
                </c:pt>
                <c:pt idx="1">
                  <c:v>10178899</c:v>
                </c:pt>
                <c:pt idx="2">
                  <c:v>10488094</c:v>
                </c:pt>
                <c:pt idx="3">
                  <c:v>10560749</c:v>
                </c:pt>
                <c:pt idx="4">
                  <c:v>9809796</c:v>
                </c:pt>
                <c:pt idx="5">
                  <c:v>10613993</c:v>
                </c:pt>
                <c:pt idx="6">
                  <c:v>10002867</c:v>
                </c:pt>
                <c:pt idx="7">
                  <c:v>9649842</c:v>
                </c:pt>
                <c:pt idx="8">
                  <c:v>8925926</c:v>
                </c:pt>
                <c:pt idx="9">
                  <c:v>10177651</c:v>
                </c:pt>
                <c:pt idx="10">
                  <c:v>6033021</c:v>
                </c:pt>
              </c:numCache>
            </c:numRef>
          </c:val>
          <c:smooth val="0"/>
          <c:extLst>
            <c:ext xmlns:c16="http://schemas.microsoft.com/office/drawing/2014/chart" uri="{C3380CC4-5D6E-409C-BE32-E72D297353CC}">
              <c16:uniqueId val="{00000000-9392-4064-9B4D-2203CD090AE3}"/>
            </c:ext>
          </c:extLst>
        </c:ser>
        <c:ser>
          <c:idx val="1"/>
          <c:order val="1"/>
          <c:tx>
            <c:strRef>
              <c:f>'5 Yr Trend-summary'!$A$10</c:f>
              <c:strCache>
                <c:ptCount val="1"/>
                <c:pt idx="0">
                  <c:v>Expenses</c:v>
                </c:pt>
              </c:strCache>
            </c:strRef>
          </c:tx>
          <c:spPr>
            <a:ln w="22225" cap="rnd" cmpd="sng" algn="ctr">
              <a:solidFill>
                <a:schemeClr val="accent2"/>
              </a:solidFill>
              <a:round/>
            </a:ln>
            <a:effectLst/>
          </c:spPr>
          <c:marker>
            <c:symbol val="none"/>
          </c:marker>
          <c:cat>
            <c:numRef>
              <c:f>'5 Yr Trend-summary'!$B$6:$M$6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'5 Yr Trend-summary'!$B$10:$M$10</c:f>
              <c:numCache>
                <c:formatCode>_(* #,##0_);_(* \(#,##0\);_(* "-"??_);_(@_)</c:formatCode>
                <c:ptCount val="11"/>
                <c:pt idx="0">
                  <c:v>11572000</c:v>
                </c:pt>
                <c:pt idx="1">
                  <c:v>12056027</c:v>
                </c:pt>
                <c:pt idx="2">
                  <c:v>10822767</c:v>
                </c:pt>
                <c:pt idx="3">
                  <c:v>11365788</c:v>
                </c:pt>
                <c:pt idx="4">
                  <c:v>10309297</c:v>
                </c:pt>
                <c:pt idx="5">
                  <c:v>11116778</c:v>
                </c:pt>
                <c:pt idx="6">
                  <c:v>10341318</c:v>
                </c:pt>
                <c:pt idx="7">
                  <c:v>10427666</c:v>
                </c:pt>
                <c:pt idx="8">
                  <c:v>10939425</c:v>
                </c:pt>
                <c:pt idx="9">
                  <c:v>11149416</c:v>
                </c:pt>
                <c:pt idx="10">
                  <c:v>7508456</c:v>
                </c:pt>
              </c:numCache>
            </c:numRef>
          </c:val>
          <c:smooth val="0"/>
          <c:extLst>
            <c:ext xmlns:c16="http://schemas.microsoft.com/office/drawing/2014/chart" uri="{C3380CC4-5D6E-409C-BE32-E72D297353CC}">
              <c16:uniqueId val="{00000001-9392-4064-9B4D-2203CD090AE3}"/>
            </c:ext>
          </c:extLst>
        </c:ser>
        <c:ser>
          <c:idx val="2"/>
          <c:order val="2"/>
          <c:tx>
            <c:strRef>
              <c:f>'5 Yr Trend-summary'!$A$27</c:f>
              <c:strCache>
                <c:ptCount val="1"/>
                <c:pt idx="0">
                  <c:v>  Net Assets, End of Year</c:v>
                </c:pt>
              </c:strCache>
            </c:strRef>
          </c:tx>
          <c:spPr>
            <a:ln w="22225" cap="rnd" cmpd="sng" algn="ctr">
              <a:solidFill>
                <a:schemeClr val="accent3"/>
              </a:solidFill>
              <a:round/>
            </a:ln>
            <a:effectLst/>
          </c:spPr>
          <c:marker>
            <c:symbol val="none"/>
          </c:marker>
          <c:cat>
            <c:numRef>
              <c:f>'5 Yr Trend-summary'!$B$6:$M$6</c:f>
              <c:numCache>
                <c:formatCode>General</c:formatCode>
                <c:ptCount val="11"/>
                <c:pt idx="0">
                  <c:v>2010</c:v>
                </c:pt>
                <c:pt idx="1">
                  <c:v>2011</c:v>
                </c:pt>
                <c:pt idx="2">
                  <c:v>2012</c:v>
                </c:pt>
                <c:pt idx="3">
                  <c:v>2013</c:v>
                </c:pt>
                <c:pt idx="4">
                  <c:v>2014</c:v>
                </c:pt>
                <c:pt idx="5">
                  <c:v>2015</c:v>
                </c:pt>
                <c:pt idx="6">
                  <c:v>2016</c:v>
                </c:pt>
                <c:pt idx="7">
                  <c:v>2017</c:v>
                </c:pt>
                <c:pt idx="8">
                  <c:v>2018</c:v>
                </c:pt>
                <c:pt idx="9">
                  <c:v>2019</c:v>
                </c:pt>
                <c:pt idx="10">
                  <c:v>2020</c:v>
                </c:pt>
              </c:numCache>
            </c:numRef>
          </c:cat>
          <c:val>
            <c:numRef>
              <c:f>'5 Yr Trend-summary'!$B$27:$M$27</c:f>
              <c:numCache>
                <c:formatCode>_("$"* #,##0_);_("$"* \(#,##0\);_("$"* "-"??_);_(@_)</c:formatCode>
                <c:ptCount val="11"/>
                <c:pt idx="0">
                  <c:v>14037000</c:v>
                </c:pt>
                <c:pt idx="1">
                  <c:v>13539918</c:v>
                </c:pt>
                <c:pt idx="2">
                  <c:v>14818748</c:v>
                </c:pt>
                <c:pt idx="3">
                  <c:v>17070743</c:v>
                </c:pt>
                <c:pt idx="4">
                  <c:v>16628913</c:v>
                </c:pt>
                <c:pt idx="5">
                  <c:v>16498466</c:v>
                </c:pt>
                <c:pt idx="6">
                  <c:v>18347547</c:v>
                </c:pt>
                <c:pt idx="7">
                  <c:v>20527751</c:v>
                </c:pt>
                <c:pt idx="8">
                  <c:v>17463402</c:v>
                </c:pt>
                <c:pt idx="9">
                  <c:v>19609177</c:v>
                </c:pt>
                <c:pt idx="10">
                  <c:v>20615418</c:v>
                </c:pt>
              </c:numCache>
            </c:numRef>
          </c:val>
          <c:smooth val="0"/>
          <c:extLst>
            <c:ext xmlns:c16="http://schemas.microsoft.com/office/drawing/2014/chart" uri="{C3380CC4-5D6E-409C-BE32-E72D297353CC}">
              <c16:uniqueId val="{00000002-9392-4064-9B4D-2203CD090AE3}"/>
            </c:ext>
          </c:extLst>
        </c:ser>
        <c:dLbls>
          <c:showLegendKey val="0"/>
          <c:showVal val="0"/>
          <c:showCatName val="0"/>
          <c:showSerName val="0"/>
          <c:showPercent val="0"/>
          <c:showBubbleSize val="0"/>
        </c:dLbls>
        <c:dropLines>
          <c:spPr>
            <a:ln w="9525" cap="flat" cmpd="sng" algn="ctr">
              <a:solidFill>
                <a:schemeClr val="dk1">
                  <a:lumMod val="35000"/>
                  <a:lumOff val="65000"/>
                  <a:alpha val="33000"/>
                </a:schemeClr>
              </a:solidFill>
              <a:round/>
            </a:ln>
            <a:effectLst/>
          </c:spPr>
        </c:dropLines>
        <c:smooth val="0"/>
        <c:axId val="600647168"/>
        <c:axId val="600542016"/>
      </c:lineChart>
      <c:catAx>
        <c:axId val="600647168"/>
        <c:scaling>
          <c:orientation val="minMax"/>
        </c:scaling>
        <c:delete val="0"/>
        <c:axPos val="b"/>
        <c:numFmt formatCode="General" sourceLinked="1"/>
        <c:majorTickMark val="none"/>
        <c:minorTickMark val="none"/>
        <c:tickLblPos val="nextTo"/>
        <c:spPr>
          <a:noFill/>
          <a:ln w="9525" cap="flat" cmpd="sng" algn="ctr">
            <a:solidFill>
              <a:schemeClr val="dk1">
                <a:lumMod val="15000"/>
                <a:lumOff val="85000"/>
              </a:schemeClr>
            </a:solidFill>
            <a:round/>
          </a:ln>
          <a:effectLst/>
        </c:spPr>
        <c:txPr>
          <a:bodyPr rot="0" spcFirstLastPara="1" vertOverflow="ellipsis"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600542016"/>
        <c:crosses val="autoZero"/>
        <c:auto val="1"/>
        <c:lblAlgn val="ctr"/>
        <c:lblOffset val="100"/>
        <c:noMultiLvlLbl val="0"/>
      </c:catAx>
      <c:valAx>
        <c:axId val="600542016"/>
        <c:scaling>
          <c:orientation val="minMax"/>
        </c:scaling>
        <c:delete val="0"/>
        <c:axPos val="l"/>
        <c:title>
          <c:tx>
            <c:rich>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r>
                  <a:rPr lang="en-US"/>
                  <a:t>$</a:t>
                </a:r>
              </a:p>
            </c:rich>
          </c:tx>
          <c:overlay val="0"/>
          <c:spPr>
            <a:noFill/>
            <a:ln>
              <a:noFill/>
            </a:ln>
            <a:effectLst/>
          </c:spPr>
          <c:txPr>
            <a:bodyPr rot="-5400000" spcFirstLastPara="1" vertOverflow="ellipsis" vert="horz" wrap="square" anchor="ctr" anchorCtr="1"/>
            <a:lstStyle/>
            <a:p>
              <a:pPr>
                <a:defRPr sz="1197" b="0" i="0" u="none" strike="noStrike" kern="1200" cap="all" baseline="0">
                  <a:solidFill>
                    <a:schemeClr val="dk1">
                      <a:lumMod val="65000"/>
                      <a:lumOff val="35000"/>
                    </a:schemeClr>
                  </a:solidFill>
                  <a:latin typeface="+mn-lt"/>
                  <a:ea typeface="+mn-ea"/>
                  <a:cs typeface="+mn-cs"/>
                </a:defRPr>
              </a:pPr>
              <a:endParaRPr lang="en-US"/>
            </a:p>
          </c:txPr>
        </c:title>
        <c:numFmt formatCode="_(* #,##0_);_(* \(#,##0\);_(* &quot;-&quot;??_);_(@_)" sourceLinked="1"/>
        <c:majorTickMark val="none"/>
        <c:minorTickMark val="none"/>
        <c:tickLblPos val="nextTo"/>
        <c:spPr>
          <a:noFill/>
          <a:ln>
            <a:noFill/>
          </a:ln>
          <a:effectLst/>
        </c:spPr>
        <c:txPr>
          <a:bodyPr rot="0" spcFirstLastPara="1" vertOverflow="ellipsis" wrap="square" anchor="ctr" anchorCtr="1"/>
          <a:lstStyle/>
          <a:p>
            <a:pPr>
              <a:defRPr sz="1197" b="0" i="0" u="none" strike="noStrike" kern="1200" spc="20" baseline="0">
                <a:solidFill>
                  <a:schemeClr val="dk1">
                    <a:lumMod val="65000"/>
                    <a:lumOff val="35000"/>
                  </a:schemeClr>
                </a:solidFill>
                <a:latin typeface="+mn-lt"/>
                <a:ea typeface="+mn-ea"/>
                <a:cs typeface="+mn-cs"/>
              </a:defRPr>
            </a:pPr>
            <a:endParaRPr lang="en-US"/>
          </a:p>
        </c:txPr>
        <c:crossAx val="600647168"/>
        <c:crosses val="autoZero"/>
        <c:crossBetween val="between"/>
      </c:valAx>
      <c:spPr>
        <a:gradFill>
          <a:gsLst>
            <a:gs pos="100000">
              <a:schemeClr val="lt1">
                <a:lumMod val="95000"/>
              </a:schemeClr>
            </a:gs>
            <a:gs pos="0">
              <a:schemeClr val="lt1"/>
            </a:gs>
          </a:gsLst>
          <a:lin ang="5400000" scaled="0"/>
        </a:grad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dk1">
                  <a:lumMod val="65000"/>
                  <a:lumOff val="35000"/>
                </a:schemeClr>
              </a:solidFill>
              <a:latin typeface="+mn-lt"/>
              <a:ea typeface="+mn-ea"/>
              <a:cs typeface="+mn-cs"/>
            </a:defRPr>
          </a:pPr>
          <a:endParaRPr lang="en-US"/>
        </a:p>
      </c:txPr>
    </c:legend>
    <c:plotVisOnly val="1"/>
    <c:dispBlanksAs val="gap"/>
    <c:showDLblsOverMax val="0"/>
  </c:chart>
  <c:spPr>
    <a:solidFill>
      <a:schemeClr val="lt1"/>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v>2019</c:v>
          </c:tx>
          <c:spPr>
            <a:ln w="28575" cap="rnd">
              <a:solidFill>
                <a:srgbClr val="FFC000"/>
              </a:solidFill>
              <a:round/>
            </a:ln>
            <a:effectLst/>
          </c:spPr>
          <c:marker>
            <c:symbol val="none"/>
          </c:marker>
          <c:trendline>
            <c:spPr>
              <a:ln w="38100" cap="rnd">
                <a:solidFill>
                  <a:schemeClr val="accent6"/>
                </a:solidFill>
                <a:prstDash val="sysDot"/>
              </a:ln>
              <a:effectLst/>
            </c:spPr>
            <c:trendlineType val="exp"/>
            <c:dispRSqr val="0"/>
            <c:dispEq val="0"/>
          </c:trendline>
          <c:cat>
            <c:strRef>
              <c:f>Users!$A$1:$A$366</c:f>
              <c:strCache>
                <c:ptCount val="366"/>
                <c:pt idx="0">
                  <c:v>Date</c:v>
                </c:pt>
                <c:pt idx="1">
                  <c:v>Apr 15</c:v>
                </c:pt>
                <c:pt idx="2">
                  <c:v>Apr 16</c:v>
                </c:pt>
                <c:pt idx="3">
                  <c:v>Apr 17</c:v>
                </c:pt>
                <c:pt idx="4">
                  <c:v>Apr 18</c:v>
                </c:pt>
                <c:pt idx="5">
                  <c:v>Apr 19</c:v>
                </c:pt>
                <c:pt idx="6">
                  <c:v>Apr 20</c:v>
                </c:pt>
                <c:pt idx="7">
                  <c:v>Apr 21</c:v>
                </c:pt>
                <c:pt idx="8">
                  <c:v>Apr 22</c:v>
                </c:pt>
                <c:pt idx="9">
                  <c:v>Apr 23</c:v>
                </c:pt>
                <c:pt idx="10">
                  <c:v>Apr 24</c:v>
                </c:pt>
                <c:pt idx="11">
                  <c:v>Apr 25</c:v>
                </c:pt>
                <c:pt idx="12">
                  <c:v>Apr 26</c:v>
                </c:pt>
                <c:pt idx="13">
                  <c:v>Apr 27</c:v>
                </c:pt>
                <c:pt idx="14">
                  <c:v>Apr 28</c:v>
                </c:pt>
                <c:pt idx="15">
                  <c:v>Apr 29</c:v>
                </c:pt>
                <c:pt idx="16">
                  <c:v>Apr 30</c:v>
                </c:pt>
                <c:pt idx="17">
                  <c:v>May 1</c:v>
                </c:pt>
                <c:pt idx="18">
                  <c:v>May 2</c:v>
                </c:pt>
                <c:pt idx="19">
                  <c:v>May 3</c:v>
                </c:pt>
                <c:pt idx="20">
                  <c:v>May 4</c:v>
                </c:pt>
                <c:pt idx="21">
                  <c:v>May 5</c:v>
                </c:pt>
                <c:pt idx="22">
                  <c:v>May 6</c:v>
                </c:pt>
                <c:pt idx="23">
                  <c:v>May 7</c:v>
                </c:pt>
                <c:pt idx="24">
                  <c:v>May 8</c:v>
                </c:pt>
                <c:pt idx="25">
                  <c:v>May 9</c:v>
                </c:pt>
                <c:pt idx="26">
                  <c:v>May 10</c:v>
                </c:pt>
                <c:pt idx="27">
                  <c:v>May 11</c:v>
                </c:pt>
                <c:pt idx="28">
                  <c:v>May 12</c:v>
                </c:pt>
                <c:pt idx="29">
                  <c:v>May 13</c:v>
                </c:pt>
                <c:pt idx="30">
                  <c:v>May 14</c:v>
                </c:pt>
                <c:pt idx="31">
                  <c:v>May 15</c:v>
                </c:pt>
                <c:pt idx="32">
                  <c:v>May 16</c:v>
                </c:pt>
                <c:pt idx="33">
                  <c:v>May 17</c:v>
                </c:pt>
                <c:pt idx="34">
                  <c:v>May 18</c:v>
                </c:pt>
                <c:pt idx="35">
                  <c:v>May 19</c:v>
                </c:pt>
                <c:pt idx="36">
                  <c:v>May 20</c:v>
                </c:pt>
                <c:pt idx="37">
                  <c:v>May 21</c:v>
                </c:pt>
                <c:pt idx="38">
                  <c:v>May 22</c:v>
                </c:pt>
                <c:pt idx="39">
                  <c:v>May 23</c:v>
                </c:pt>
                <c:pt idx="40">
                  <c:v>May 24</c:v>
                </c:pt>
                <c:pt idx="41">
                  <c:v>May 25</c:v>
                </c:pt>
                <c:pt idx="42">
                  <c:v>May 26</c:v>
                </c:pt>
                <c:pt idx="43">
                  <c:v>May 27</c:v>
                </c:pt>
                <c:pt idx="44">
                  <c:v>May 28</c:v>
                </c:pt>
                <c:pt idx="45">
                  <c:v>May 29</c:v>
                </c:pt>
                <c:pt idx="46">
                  <c:v>May 30</c:v>
                </c:pt>
                <c:pt idx="47">
                  <c:v>May 31</c:v>
                </c:pt>
                <c:pt idx="48">
                  <c:v>Jun 1</c:v>
                </c:pt>
                <c:pt idx="49">
                  <c:v>Jun 2</c:v>
                </c:pt>
                <c:pt idx="50">
                  <c:v>Jun 3</c:v>
                </c:pt>
                <c:pt idx="51">
                  <c:v>Jun 4</c:v>
                </c:pt>
                <c:pt idx="52">
                  <c:v>Jun 5</c:v>
                </c:pt>
                <c:pt idx="53">
                  <c:v>Jun 6</c:v>
                </c:pt>
                <c:pt idx="54">
                  <c:v>Jun 7</c:v>
                </c:pt>
                <c:pt idx="55">
                  <c:v>Jun 8</c:v>
                </c:pt>
                <c:pt idx="56">
                  <c:v>Jun 9</c:v>
                </c:pt>
                <c:pt idx="57">
                  <c:v>Jun 10</c:v>
                </c:pt>
                <c:pt idx="58">
                  <c:v>Jun 11</c:v>
                </c:pt>
                <c:pt idx="59">
                  <c:v>Jun 12</c:v>
                </c:pt>
                <c:pt idx="60">
                  <c:v>Jun 13</c:v>
                </c:pt>
                <c:pt idx="61">
                  <c:v>Jun 14</c:v>
                </c:pt>
                <c:pt idx="62">
                  <c:v>Jun 15</c:v>
                </c:pt>
                <c:pt idx="63">
                  <c:v>Jun 16</c:v>
                </c:pt>
                <c:pt idx="64">
                  <c:v>Jun 17</c:v>
                </c:pt>
                <c:pt idx="65">
                  <c:v>Jun 18</c:v>
                </c:pt>
                <c:pt idx="66">
                  <c:v>Jun 19</c:v>
                </c:pt>
                <c:pt idx="67">
                  <c:v>Jun 20</c:v>
                </c:pt>
                <c:pt idx="68">
                  <c:v>Jun 21</c:v>
                </c:pt>
                <c:pt idx="69">
                  <c:v>Jun 22</c:v>
                </c:pt>
                <c:pt idx="70">
                  <c:v>Jun 23</c:v>
                </c:pt>
                <c:pt idx="71">
                  <c:v>Jun 24</c:v>
                </c:pt>
                <c:pt idx="72">
                  <c:v>Jun 25</c:v>
                </c:pt>
                <c:pt idx="73">
                  <c:v>Jun 26</c:v>
                </c:pt>
                <c:pt idx="74">
                  <c:v>Jun 27</c:v>
                </c:pt>
                <c:pt idx="75">
                  <c:v>Jun 28</c:v>
                </c:pt>
                <c:pt idx="76">
                  <c:v>Jun 29</c:v>
                </c:pt>
                <c:pt idx="77">
                  <c:v>Jun 30</c:v>
                </c:pt>
                <c:pt idx="78">
                  <c:v>Jul 1</c:v>
                </c:pt>
                <c:pt idx="79">
                  <c:v>Jul 2</c:v>
                </c:pt>
                <c:pt idx="80">
                  <c:v>Jul 3</c:v>
                </c:pt>
                <c:pt idx="81">
                  <c:v>Jul 4</c:v>
                </c:pt>
                <c:pt idx="82">
                  <c:v>Jul 5</c:v>
                </c:pt>
                <c:pt idx="83">
                  <c:v>Jul 6</c:v>
                </c:pt>
                <c:pt idx="84">
                  <c:v>Jul 7</c:v>
                </c:pt>
                <c:pt idx="85">
                  <c:v>Jul 8</c:v>
                </c:pt>
                <c:pt idx="86">
                  <c:v>Jul 9</c:v>
                </c:pt>
                <c:pt idx="87">
                  <c:v>Jul 10</c:v>
                </c:pt>
                <c:pt idx="88">
                  <c:v>Jul 11</c:v>
                </c:pt>
                <c:pt idx="89">
                  <c:v>Jul 12</c:v>
                </c:pt>
                <c:pt idx="90">
                  <c:v>Jul 13</c:v>
                </c:pt>
                <c:pt idx="91">
                  <c:v>Jul 14</c:v>
                </c:pt>
                <c:pt idx="92">
                  <c:v>Jul 15</c:v>
                </c:pt>
                <c:pt idx="93">
                  <c:v>Jul 16</c:v>
                </c:pt>
                <c:pt idx="94">
                  <c:v>Jul 17</c:v>
                </c:pt>
                <c:pt idx="95">
                  <c:v>Jul 18</c:v>
                </c:pt>
                <c:pt idx="96">
                  <c:v>Jul 19</c:v>
                </c:pt>
                <c:pt idx="97">
                  <c:v>Jul 20</c:v>
                </c:pt>
                <c:pt idx="98">
                  <c:v>Jul 21</c:v>
                </c:pt>
                <c:pt idx="99">
                  <c:v>Jul 22</c:v>
                </c:pt>
                <c:pt idx="100">
                  <c:v>Jul 23</c:v>
                </c:pt>
                <c:pt idx="101">
                  <c:v>Jul 24</c:v>
                </c:pt>
                <c:pt idx="102">
                  <c:v>Jul 25</c:v>
                </c:pt>
                <c:pt idx="103">
                  <c:v>Jul 26</c:v>
                </c:pt>
                <c:pt idx="104">
                  <c:v>Jul 27</c:v>
                </c:pt>
                <c:pt idx="105">
                  <c:v>Jul 28</c:v>
                </c:pt>
                <c:pt idx="106">
                  <c:v>Jul 29</c:v>
                </c:pt>
                <c:pt idx="107">
                  <c:v>Jul 30</c:v>
                </c:pt>
                <c:pt idx="108">
                  <c:v>Jul 31</c:v>
                </c:pt>
                <c:pt idx="109">
                  <c:v>Aug 1</c:v>
                </c:pt>
                <c:pt idx="110">
                  <c:v>Aug 2</c:v>
                </c:pt>
                <c:pt idx="111">
                  <c:v>Aug 3</c:v>
                </c:pt>
                <c:pt idx="112">
                  <c:v>Aug 4</c:v>
                </c:pt>
                <c:pt idx="113">
                  <c:v>Aug 5</c:v>
                </c:pt>
                <c:pt idx="114">
                  <c:v>Aug 6</c:v>
                </c:pt>
                <c:pt idx="115">
                  <c:v>Aug 7</c:v>
                </c:pt>
                <c:pt idx="116">
                  <c:v>Aug 8</c:v>
                </c:pt>
                <c:pt idx="117">
                  <c:v>Aug 9</c:v>
                </c:pt>
                <c:pt idx="118">
                  <c:v>Aug 10</c:v>
                </c:pt>
                <c:pt idx="119">
                  <c:v>Aug 11</c:v>
                </c:pt>
                <c:pt idx="120">
                  <c:v>Aug 12</c:v>
                </c:pt>
                <c:pt idx="121">
                  <c:v>Aug 13</c:v>
                </c:pt>
                <c:pt idx="122">
                  <c:v>Aug 14</c:v>
                </c:pt>
                <c:pt idx="123">
                  <c:v>Aug 15</c:v>
                </c:pt>
                <c:pt idx="124">
                  <c:v>Aug 16</c:v>
                </c:pt>
                <c:pt idx="125">
                  <c:v>Aug 17</c:v>
                </c:pt>
                <c:pt idx="126">
                  <c:v>Aug 18</c:v>
                </c:pt>
                <c:pt idx="127">
                  <c:v>Aug 19</c:v>
                </c:pt>
                <c:pt idx="128">
                  <c:v>Aug 20</c:v>
                </c:pt>
                <c:pt idx="129">
                  <c:v>Aug 21</c:v>
                </c:pt>
                <c:pt idx="130">
                  <c:v>Aug 22</c:v>
                </c:pt>
                <c:pt idx="131">
                  <c:v>Aug 23</c:v>
                </c:pt>
                <c:pt idx="132">
                  <c:v>Aug 24</c:v>
                </c:pt>
                <c:pt idx="133">
                  <c:v>Aug 25</c:v>
                </c:pt>
                <c:pt idx="134">
                  <c:v>Aug 26</c:v>
                </c:pt>
                <c:pt idx="135">
                  <c:v>Aug 27</c:v>
                </c:pt>
                <c:pt idx="136">
                  <c:v>Aug 28</c:v>
                </c:pt>
                <c:pt idx="137">
                  <c:v>Aug 29</c:v>
                </c:pt>
                <c:pt idx="138">
                  <c:v>Aug 30</c:v>
                </c:pt>
                <c:pt idx="139">
                  <c:v>Aug 31</c:v>
                </c:pt>
                <c:pt idx="140">
                  <c:v>Sep 1</c:v>
                </c:pt>
                <c:pt idx="141">
                  <c:v>Sep 2</c:v>
                </c:pt>
                <c:pt idx="142">
                  <c:v>Sep 3</c:v>
                </c:pt>
                <c:pt idx="143">
                  <c:v>Sep 4</c:v>
                </c:pt>
                <c:pt idx="144">
                  <c:v>Sep 5</c:v>
                </c:pt>
                <c:pt idx="145">
                  <c:v>Sep 6</c:v>
                </c:pt>
                <c:pt idx="146">
                  <c:v>Sep 7</c:v>
                </c:pt>
                <c:pt idx="147">
                  <c:v>Sep 8</c:v>
                </c:pt>
                <c:pt idx="148">
                  <c:v>Sep 9</c:v>
                </c:pt>
                <c:pt idx="149">
                  <c:v>Sep 10</c:v>
                </c:pt>
                <c:pt idx="150">
                  <c:v>Sep 11</c:v>
                </c:pt>
                <c:pt idx="151">
                  <c:v>Sep 12</c:v>
                </c:pt>
                <c:pt idx="152">
                  <c:v>Sep 13</c:v>
                </c:pt>
                <c:pt idx="153">
                  <c:v>Sep 14</c:v>
                </c:pt>
                <c:pt idx="154">
                  <c:v>Sep 15</c:v>
                </c:pt>
                <c:pt idx="155">
                  <c:v>Sep 16</c:v>
                </c:pt>
                <c:pt idx="156">
                  <c:v>Sep 17</c:v>
                </c:pt>
                <c:pt idx="157">
                  <c:v>Sep 18</c:v>
                </c:pt>
                <c:pt idx="158">
                  <c:v>Sep 19</c:v>
                </c:pt>
                <c:pt idx="159">
                  <c:v>Sep 20</c:v>
                </c:pt>
                <c:pt idx="160">
                  <c:v>Sep 21</c:v>
                </c:pt>
                <c:pt idx="161">
                  <c:v>Sep 22</c:v>
                </c:pt>
                <c:pt idx="162">
                  <c:v>Sep 23</c:v>
                </c:pt>
                <c:pt idx="163">
                  <c:v>Sep 24</c:v>
                </c:pt>
                <c:pt idx="164">
                  <c:v>Sep 25</c:v>
                </c:pt>
                <c:pt idx="165">
                  <c:v>Sep 26</c:v>
                </c:pt>
                <c:pt idx="166">
                  <c:v>Sep 27</c:v>
                </c:pt>
                <c:pt idx="167">
                  <c:v>Sep 28</c:v>
                </c:pt>
                <c:pt idx="168">
                  <c:v>Sep 29</c:v>
                </c:pt>
                <c:pt idx="169">
                  <c:v>Sep 30</c:v>
                </c:pt>
                <c:pt idx="170">
                  <c:v>Oct 1</c:v>
                </c:pt>
                <c:pt idx="171">
                  <c:v>Oct 2</c:v>
                </c:pt>
                <c:pt idx="172">
                  <c:v>Oct 3</c:v>
                </c:pt>
                <c:pt idx="173">
                  <c:v>Oct 4</c:v>
                </c:pt>
                <c:pt idx="174">
                  <c:v>Oct 5</c:v>
                </c:pt>
                <c:pt idx="175">
                  <c:v>Oct 6</c:v>
                </c:pt>
                <c:pt idx="176">
                  <c:v>Oct 7</c:v>
                </c:pt>
                <c:pt idx="177">
                  <c:v>Oct 8</c:v>
                </c:pt>
                <c:pt idx="178">
                  <c:v>Oct 9</c:v>
                </c:pt>
                <c:pt idx="179">
                  <c:v>Oct 10</c:v>
                </c:pt>
                <c:pt idx="180">
                  <c:v>Oct 11</c:v>
                </c:pt>
                <c:pt idx="181">
                  <c:v>Oct 12</c:v>
                </c:pt>
                <c:pt idx="182">
                  <c:v>Oct 13</c:v>
                </c:pt>
                <c:pt idx="183">
                  <c:v>Oct 14</c:v>
                </c:pt>
                <c:pt idx="184">
                  <c:v>Oct 15</c:v>
                </c:pt>
                <c:pt idx="185">
                  <c:v>Oct 16</c:v>
                </c:pt>
                <c:pt idx="186">
                  <c:v>Oct 17</c:v>
                </c:pt>
                <c:pt idx="187">
                  <c:v>Oct 18</c:v>
                </c:pt>
                <c:pt idx="188">
                  <c:v>Oct 19</c:v>
                </c:pt>
                <c:pt idx="189">
                  <c:v>Oct 20</c:v>
                </c:pt>
                <c:pt idx="190">
                  <c:v>Oct 21</c:v>
                </c:pt>
                <c:pt idx="191">
                  <c:v>Oct 22</c:v>
                </c:pt>
                <c:pt idx="192">
                  <c:v>Oct 23</c:v>
                </c:pt>
                <c:pt idx="193">
                  <c:v>Oct 24</c:v>
                </c:pt>
                <c:pt idx="194">
                  <c:v>Oct 25</c:v>
                </c:pt>
                <c:pt idx="195">
                  <c:v>Oct 26</c:v>
                </c:pt>
                <c:pt idx="196">
                  <c:v>Oct 27</c:v>
                </c:pt>
                <c:pt idx="197">
                  <c:v>Oct 28</c:v>
                </c:pt>
                <c:pt idx="198">
                  <c:v>Oct 29</c:v>
                </c:pt>
                <c:pt idx="199">
                  <c:v>Oct 30</c:v>
                </c:pt>
                <c:pt idx="200">
                  <c:v>Oct 31</c:v>
                </c:pt>
                <c:pt idx="201">
                  <c:v>Nov 1</c:v>
                </c:pt>
                <c:pt idx="202">
                  <c:v>Nov 2</c:v>
                </c:pt>
                <c:pt idx="203">
                  <c:v>Nov 3</c:v>
                </c:pt>
                <c:pt idx="204">
                  <c:v>Nov 4</c:v>
                </c:pt>
                <c:pt idx="205">
                  <c:v>Nov 5</c:v>
                </c:pt>
                <c:pt idx="206">
                  <c:v>Nov 6</c:v>
                </c:pt>
                <c:pt idx="207">
                  <c:v>Nov 7</c:v>
                </c:pt>
                <c:pt idx="208">
                  <c:v>Nov 8</c:v>
                </c:pt>
                <c:pt idx="209">
                  <c:v>Nov 9</c:v>
                </c:pt>
                <c:pt idx="210">
                  <c:v>Nov 10</c:v>
                </c:pt>
                <c:pt idx="211">
                  <c:v>Nov 11</c:v>
                </c:pt>
                <c:pt idx="212">
                  <c:v>Nov 12</c:v>
                </c:pt>
                <c:pt idx="213">
                  <c:v>Nov 13</c:v>
                </c:pt>
                <c:pt idx="214">
                  <c:v>Nov 14</c:v>
                </c:pt>
                <c:pt idx="215">
                  <c:v>Nov 15</c:v>
                </c:pt>
                <c:pt idx="216">
                  <c:v>Nov 16</c:v>
                </c:pt>
                <c:pt idx="217">
                  <c:v>Nov 17</c:v>
                </c:pt>
                <c:pt idx="218">
                  <c:v>Nov 18</c:v>
                </c:pt>
                <c:pt idx="219">
                  <c:v>Nov 19</c:v>
                </c:pt>
                <c:pt idx="220">
                  <c:v>Nov 20</c:v>
                </c:pt>
                <c:pt idx="221">
                  <c:v>Nov 21</c:v>
                </c:pt>
                <c:pt idx="222">
                  <c:v>Nov 22</c:v>
                </c:pt>
                <c:pt idx="223">
                  <c:v>Nov 23</c:v>
                </c:pt>
                <c:pt idx="224">
                  <c:v>Nov 24</c:v>
                </c:pt>
                <c:pt idx="225">
                  <c:v>Nov 25</c:v>
                </c:pt>
                <c:pt idx="226">
                  <c:v>Nov 26</c:v>
                </c:pt>
                <c:pt idx="227">
                  <c:v>Nov 27</c:v>
                </c:pt>
                <c:pt idx="228">
                  <c:v>Nov 28</c:v>
                </c:pt>
                <c:pt idx="229">
                  <c:v>Nov 29</c:v>
                </c:pt>
                <c:pt idx="230">
                  <c:v>Nov 30</c:v>
                </c:pt>
                <c:pt idx="231">
                  <c:v>Dec 1</c:v>
                </c:pt>
                <c:pt idx="232">
                  <c:v>Dec 2</c:v>
                </c:pt>
                <c:pt idx="233">
                  <c:v>Dec 3</c:v>
                </c:pt>
                <c:pt idx="234">
                  <c:v>Dec 4</c:v>
                </c:pt>
                <c:pt idx="235">
                  <c:v>Dec 5</c:v>
                </c:pt>
                <c:pt idx="236">
                  <c:v>Dec 6</c:v>
                </c:pt>
                <c:pt idx="237">
                  <c:v>Dec 7</c:v>
                </c:pt>
                <c:pt idx="238">
                  <c:v>Dec 8</c:v>
                </c:pt>
                <c:pt idx="239">
                  <c:v>Dec 9</c:v>
                </c:pt>
                <c:pt idx="240">
                  <c:v>Dec 10</c:v>
                </c:pt>
                <c:pt idx="241">
                  <c:v>Dec 11</c:v>
                </c:pt>
                <c:pt idx="242">
                  <c:v>Dec 12</c:v>
                </c:pt>
                <c:pt idx="243">
                  <c:v>Dec 13</c:v>
                </c:pt>
                <c:pt idx="244">
                  <c:v>Dec 14</c:v>
                </c:pt>
                <c:pt idx="245">
                  <c:v>Dec 15</c:v>
                </c:pt>
                <c:pt idx="246">
                  <c:v>Dec 16</c:v>
                </c:pt>
                <c:pt idx="247">
                  <c:v>Dec 17</c:v>
                </c:pt>
                <c:pt idx="248">
                  <c:v>Dec 18</c:v>
                </c:pt>
                <c:pt idx="249">
                  <c:v>Dec 19</c:v>
                </c:pt>
                <c:pt idx="250">
                  <c:v>Dec 20</c:v>
                </c:pt>
                <c:pt idx="251">
                  <c:v>Dec 21</c:v>
                </c:pt>
                <c:pt idx="252">
                  <c:v>Dec 22</c:v>
                </c:pt>
                <c:pt idx="253">
                  <c:v>Dec 23</c:v>
                </c:pt>
                <c:pt idx="254">
                  <c:v>Dec 24</c:v>
                </c:pt>
                <c:pt idx="255">
                  <c:v>Dec 25</c:v>
                </c:pt>
                <c:pt idx="256">
                  <c:v>Dec 26</c:v>
                </c:pt>
                <c:pt idx="257">
                  <c:v>Dec 27</c:v>
                </c:pt>
                <c:pt idx="258">
                  <c:v>Dec 28</c:v>
                </c:pt>
                <c:pt idx="259">
                  <c:v>Dec 29</c:v>
                </c:pt>
                <c:pt idx="260">
                  <c:v>Dec 30</c:v>
                </c:pt>
                <c:pt idx="261">
                  <c:v>Dec 31</c:v>
                </c:pt>
                <c:pt idx="262">
                  <c:v>Jan 1</c:v>
                </c:pt>
                <c:pt idx="263">
                  <c:v>Jan 2</c:v>
                </c:pt>
                <c:pt idx="264">
                  <c:v>Jan 3</c:v>
                </c:pt>
                <c:pt idx="265">
                  <c:v>Jan 4</c:v>
                </c:pt>
                <c:pt idx="266">
                  <c:v>Jan 5</c:v>
                </c:pt>
                <c:pt idx="267">
                  <c:v>Jan 6</c:v>
                </c:pt>
                <c:pt idx="268">
                  <c:v>Jan 7</c:v>
                </c:pt>
                <c:pt idx="269">
                  <c:v>Jan 8</c:v>
                </c:pt>
                <c:pt idx="270">
                  <c:v>Jan 9</c:v>
                </c:pt>
                <c:pt idx="271">
                  <c:v>Jan 10</c:v>
                </c:pt>
                <c:pt idx="272">
                  <c:v>Jan 11</c:v>
                </c:pt>
                <c:pt idx="273">
                  <c:v>Jan 12</c:v>
                </c:pt>
                <c:pt idx="274">
                  <c:v>Jan 13</c:v>
                </c:pt>
                <c:pt idx="275">
                  <c:v>Jan 14</c:v>
                </c:pt>
                <c:pt idx="276">
                  <c:v>Jan 15</c:v>
                </c:pt>
                <c:pt idx="277">
                  <c:v>Jan 16</c:v>
                </c:pt>
                <c:pt idx="278">
                  <c:v>Jan 17</c:v>
                </c:pt>
                <c:pt idx="279">
                  <c:v>Jan 18</c:v>
                </c:pt>
                <c:pt idx="280">
                  <c:v>Jan 19</c:v>
                </c:pt>
                <c:pt idx="281">
                  <c:v>Jan 20</c:v>
                </c:pt>
                <c:pt idx="282">
                  <c:v>Jan 21</c:v>
                </c:pt>
                <c:pt idx="283">
                  <c:v>Jan 22</c:v>
                </c:pt>
                <c:pt idx="284">
                  <c:v>Jan 23</c:v>
                </c:pt>
                <c:pt idx="285">
                  <c:v>Jan 24</c:v>
                </c:pt>
                <c:pt idx="286">
                  <c:v>Jan 25</c:v>
                </c:pt>
                <c:pt idx="287">
                  <c:v>Jan 26</c:v>
                </c:pt>
                <c:pt idx="288">
                  <c:v>Jan 27</c:v>
                </c:pt>
                <c:pt idx="289">
                  <c:v>Jan 28</c:v>
                </c:pt>
                <c:pt idx="290">
                  <c:v>Jan 29</c:v>
                </c:pt>
                <c:pt idx="291">
                  <c:v>Jan 30</c:v>
                </c:pt>
                <c:pt idx="292">
                  <c:v>Jan 31</c:v>
                </c:pt>
                <c:pt idx="293">
                  <c:v>Feb 1</c:v>
                </c:pt>
                <c:pt idx="294">
                  <c:v>Feb 2</c:v>
                </c:pt>
                <c:pt idx="295">
                  <c:v>Feb 3</c:v>
                </c:pt>
                <c:pt idx="296">
                  <c:v>Feb 4</c:v>
                </c:pt>
                <c:pt idx="297">
                  <c:v>Feb 5</c:v>
                </c:pt>
                <c:pt idx="298">
                  <c:v>Feb 6</c:v>
                </c:pt>
                <c:pt idx="299">
                  <c:v>Feb 7</c:v>
                </c:pt>
                <c:pt idx="300">
                  <c:v>Feb 8</c:v>
                </c:pt>
                <c:pt idx="301">
                  <c:v>Feb 9</c:v>
                </c:pt>
                <c:pt idx="302">
                  <c:v>Feb 10</c:v>
                </c:pt>
                <c:pt idx="303">
                  <c:v>Feb 11</c:v>
                </c:pt>
                <c:pt idx="304">
                  <c:v>Feb 12</c:v>
                </c:pt>
                <c:pt idx="305">
                  <c:v>Feb 13</c:v>
                </c:pt>
                <c:pt idx="306">
                  <c:v>Feb 14</c:v>
                </c:pt>
                <c:pt idx="307">
                  <c:v>Feb 15</c:v>
                </c:pt>
                <c:pt idx="308">
                  <c:v>Feb 16</c:v>
                </c:pt>
                <c:pt idx="309">
                  <c:v>Feb 17</c:v>
                </c:pt>
                <c:pt idx="310">
                  <c:v>Feb 18</c:v>
                </c:pt>
                <c:pt idx="311">
                  <c:v>Feb 19</c:v>
                </c:pt>
                <c:pt idx="312">
                  <c:v>Feb 20</c:v>
                </c:pt>
                <c:pt idx="313">
                  <c:v>Feb 21</c:v>
                </c:pt>
                <c:pt idx="314">
                  <c:v>Feb 22</c:v>
                </c:pt>
                <c:pt idx="315">
                  <c:v>Feb 23</c:v>
                </c:pt>
                <c:pt idx="316">
                  <c:v>Feb 24</c:v>
                </c:pt>
                <c:pt idx="317">
                  <c:v>Feb 25</c:v>
                </c:pt>
                <c:pt idx="318">
                  <c:v>Feb 26</c:v>
                </c:pt>
                <c:pt idx="319">
                  <c:v>Feb 27</c:v>
                </c:pt>
                <c:pt idx="320">
                  <c:v>Feb 28</c:v>
                </c:pt>
                <c:pt idx="321">
                  <c:v>Mar 1</c:v>
                </c:pt>
                <c:pt idx="322">
                  <c:v>Mar 2</c:v>
                </c:pt>
                <c:pt idx="323">
                  <c:v>Mar 3</c:v>
                </c:pt>
                <c:pt idx="324">
                  <c:v>Mar 4</c:v>
                </c:pt>
                <c:pt idx="325">
                  <c:v>Mar 5</c:v>
                </c:pt>
                <c:pt idx="326">
                  <c:v>Mar 6</c:v>
                </c:pt>
                <c:pt idx="327">
                  <c:v>Mar 7</c:v>
                </c:pt>
                <c:pt idx="328">
                  <c:v>Mar 8</c:v>
                </c:pt>
                <c:pt idx="329">
                  <c:v>Mar 9</c:v>
                </c:pt>
                <c:pt idx="330">
                  <c:v>Mar 10</c:v>
                </c:pt>
                <c:pt idx="331">
                  <c:v>Mar 11</c:v>
                </c:pt>
                <c:pt idx="332">
                  <c:v>Mar 12</c:v>
                </c:pt>
                <c:pt idx="333">
                  <c:v>Mar 13</c:v>
                </c:pt>
                <c:pt idx="334">
                  <c:v>Mar 14</c:v>
                </c:pt>
                <c:pt idx="335">
                  <c:v>Mar 15</c:v>
                </c:pt>
                <c:pt idx="336">
                  <c:v>Mar 16</c:v>
                </c:pt>
                <c:pt idx="337">
                  <c:v>Mar 17</c:v>
                </c:pt>
                <c:pt idx="338">
                  <c:v>Mar 18</c:v>
                </c:pt>
                <c:pt idx="339">
                  <c:v>Mar 19</c:v>
                </c:pt>
                <c:pt idx="340">
                  <c:v>Mar 20</c:v>
                </c:pt>
                <c:pt idx="341">
                  <c:v>Mar 21</c:v>
                </c:pt>
                <c:pt idx="342">
                  <c:v>Mar 22</c:v>
                </c:pt>
                <c:pt idx="343">
                  <c:v>Mar 23</c:v>
                </c:pt>
                <c:pt idx="344">
                  <c:v>Mar 24</c:v>
                </c:pt>
                <c:pt idx="345">
                  <c:v>Mar 25</c:v>
                </c:pt>
                <c:pt idx="346">
                  <c:v>Mar 26</c:v>
                </c:pt>
                <c:pt idx="347">
                  <c:v>Mar 27</c:v>
                </c:pt>
                <c:pt idx="348">
                  <c:v>Mar 28</c:v>
                </c:pt>
                <c:pt idx="349">
                  <c:v>Mar 29</c:v>
                </c:pt>
                <c:pt idx="350">
                  <c:v>Mar 30</c:v>
                </c:pt>
                <c:pt idx="351">
                  <c:v>Mar 31</c:v>
                </c:pt>
                <c:pt idx="352">
                  <c:v>Apr 1</c:v>
                </c:pt>
                <c:pt idx="353">
                  <c:v>Apr 2</c:v>
                </c:pt>
                <c:pt idx="354">
                  <c:v>Apr 3</c:v>
                </c:pt>
                <c:pt idx="355">
                  <c:v>Apr 4</c:v>
                </c:pt>
                <c:pt idx="356">
                  <c:v>Apr 5</c:v>
                </c:pt>
                <c:pt idx="357">
                  <c:v>Apr 6</c:v>
                </c:pt>
                <c:pt idx="358">
                  <c:v>Apr 7</c:v>
                </c:pt>
                <c:pt idx="359">
                  <c:v>Apr 8</c:v>
                </c:pt>
                <c:pt idx="360">
                  <c:v>Apr 9</c:v>
                </c:pt>
                <c:pt idx="361">
                  <c:v>Apr 10</c:v>
                </c:pt>
                <c:pt idx="362">
                  <c:v>Apr 11</c:v>
                </c:pt>
                <c:pt idx="363">
                  <c:v>Apr 12</c:v>
                </c:pt>
                <c:pt idx="364">
                  <c:v>Apr 13</c:v>
                </c:pt>
                <c:pt idx="365">
                  <c:v>Apr 14</c:v>
                </c:pt>
              </c:strCache>
            </c:strRef>
          </c:cat>
          <c:val>
            <c:numRef>
              <c:f>Users!$B$1:$B$366</c:f>
              <c:numCache>
                <c:formatCode>General</c:formatCode>
                <c:ptCount val="366"/>
                <c:pt idx="0">
                  <c:v>2019</c:v>
                </c:pt>
                <c:pt idx="1">
                  <c:v>1625</c:v>
                </c:pt>
                <c:pt idx="2">
                  <c:v>1355</c:v>
                </c:pt>
                <c:pt idx="3">
                  <c:v>1376</c:v>
                </c:pt>
                <c:pt idx="4">
                  <c:v>1373</c:v>
                </c:pt>
                <c:pt idx="5">
                  <c:v>1093</c:v>
                </c:pt>
                <c:pt idx="6">
                  <c:v>586</c:v>
                </c:pt>
                <c:pt idx="7">
                  <c:v>700</c:v>
                </c:pt>
                <c:pt idx="8">
                  <c:v>1395</c:v>
                </c:pt>
                <c:pt idx="9">
                  <c:v>1431</c:v>
                </c:pt>
                <c:pt idx="10">
                  <c:v>1370</c:v>
                </c:pt>
                <c:pt idx="11">
                  <c:v>1459</c:v>
                </c:pt>
                <c:pt idx="12">
                  <c:v>1137</c:v>
                </c:pt>
                <c:pt idx="13">
                  <c:v>687</c:v>
                </c:pt>
                <c:pt idx="14">
                  <c:v>855</c:v>
                </c:pt>
                <c:pt idx="15">
                  <c:v>1674</c:v>
                </c:pt>
                <c:pt idx="16">
                  <c:v>1507</c:v>
                </c:pt>
                <c:pt idx="17">
                  <c:v>1282</c:v>
                </c:pt>
                <c:pt idx="18">
                  <c:v>1369</c:v>
                </c:pt>
                <c:pt idx="19">
                  <c:v>1169</c:v>
                </c:pt>
                <c:pt idx="20">
                  <c:v>640</c:v>
                </c:pt>
                <c:pt idx="21">
                  <c:v>687</c:v>
                </c:pt>
                <c:pt idx="22">
                  <c:v>1687</c:v>
                </c:pt>
                <c:pt idx="23">
                  <c:v>1749</c:v>
                </c:pt>
                <c:pt idx="24">
                  <c:v>1431</c:v>
                </c:pt>
                <c:pt idx="25">
                  <c:v>1440</c:v>
                </c:pt>
                <c:pt idx="26">
                  <c:v>1326</c:v>
                </c:pt>
                <c:pt idx="27">
                  <c:v>705</c:v>
                </c:pt>
                <c:pt idx="28">
                  <c:v>821</c:v>
                </c:pt>
                <c:pt idx="29">
                  <c:v>1534</c:v>
                </c:pt>
                <c:pt idx="30">
                  <c:v>1508</c:v>
                </c:pt>
                <c:pt idx="31">
                  <c:v>1949</c:v>
                </c:pt>
                <c:pt idx="32">
                  <c:v>1649</c:v>
                </c:pt>
                <c:pt idx="33">
                  <c:v>1485</c:v>
                </c:pt>
                <c:pt idx="34">
                  <c:v>729</c:v>
                </c:pt>
                <c:pt idx="35">
                  <c:v>784</c:v>
                </c:pt>
                <c:pt idx="36">
                  <c:v>1560</c:v>
                </c:pt>
                <c:pt idx="37">
                  <c:v>1404</c:v>
                </c:pt>
                <c:pt idx="38">
                  <c:v>1422</c:v>
                </c:pt>
                <c:pt idx="39">
                  <c:v>1386</c:v>
                </c:pt>
                <c:pt idx="40">
                  <c:v>1199</c:v>
                </c:pt>
                <c:pt idx="41">
                  <c:v>680</c:v>
                </c:pt>
                <c:pt idx="42">
                  <c:v>751</c:v>
                </c:pt>
                <c:pt idx="43">
                  <c:v>993</c:v>
                </c:pt>
                <c:pt idx="44">
                  <c:v>1651</c:v>
                </c:pt>
                <c:pt idx="45">
                  <c:v>1511</c:v>
                </c:pt>
                <c:pt idx="46">
                  <c:v>1536</c:v>
                </c:pt>
                <c:pt idx="47">
                  <c:v>1138</c:v>
                </c:pt>
                <c:pt idx="48">
                  <c:v>674</c:v>
                </c:pt>
                <c:pt idx="49">
                  <c:v>770</c:v>
                </c:pt>
                <c:pt idx="50">
                  <c:v>1366</c:v>
                </c:pt>
                <c:pt idx="51">
                  <c:v>1455</c:v>
                </c:pt>
                <c:pt idx="52">
                  <c:v>1348</c:v>
                </c:pt>
                <c:pt idx="53">
                  <c:v>1445</c:v>
                </c:pt>
                <c:pt idx="54">
                  <c:v>1460</c:v>
                </c:pt>
                <c:pt idx="55">
                  <c:v>922</c:v>
                </c:pt>
                <c:pt idx="56">
                  <c:v>1268</c:v>
                </c:pt>
                <c:pt idx="57">
                  <c:v>1830</c:v>
                </c:pt>
                <c:pt idx="58">
                  <c:v>1896</c:v>
                </c:pt>
                <c:pt idx="59">
                  <c:v>1691</c:v>
                </c:pt>
                <c:pt idx="60">
                  <c:v>1724</c:v>
                </c:pt>
                <c:pt idx="61">
                  <c:v>1242</c:v>
                </c:pt>
                <c:pt idx="62">
                  <c:v>747</c:v>
                </c:pt>
                <c:pt idx="63">
                  <c:v>799</c:v>
                </c:pt>
                <c:pt idx="64">
                  <c:v>1438</c:v>
                </c:pt>
                <c:pt idx="65">
                  <c:v>1349</c:v>
                </c:pt>
                <c:pt idx="66">
                  <c:v>1409</c:v>
                </c:pt>
                <c:pt idx="67">
                  <c:v>1310</c:v>
                </c:pt>
                <c:pt idx="68">
                  <c:v>1181</c:v>
                </c:pt>
                <c:pt idx="69">
                  <c:v>759</c:v>
                </c:pt>
                <c:pt idx="70">
                  <c:v>785</c:v>
                </c:pt>
                <c:pt idx="71">
                  <c:v>1668</c:v>
                </c:pt>
                <c:pt idx="72">
                  <c:v>1514</c:v>
                </c:pt>
                <c:pt idx="73">
                  <c:v>1470</c:v>
                </c:pt>
                <c:pt idx="74">
                  <c:v>1253</c:v>
                </c:pt>
                <c:pt idx="75">
                  <c:v>1189</c:v>
                </c:pt>
                <c:pt idx="76">
                  <c:v>545</c:v>
                </c:pt>
                <c:pt idx="77">
                  <c:v>635</c:v>
                </c:pt>
                <c:pt idx="78">
                  <c:v>1000</c:v>
                </c:pt>
                <c:pt idx="79">
                  <c:v>1069</c:v>
                </c:pt>
                <c:pt idx="80">
                  <c:v>949</c:v>
                </c:pt>
                <c:pt idx="81">
                  <c:v>576</c:v>
                </c:pt>
                <c:pt idx="82">
                  <c:v>587</c:v>
                </c:pt>
                <c:pt idx="83">
                  <c:v>338</c:v>
                </c:pt>
                <c:pt idx="84">
                  <c:v>476</c:v>
                </c:pt>
                <c:pt idx="85">
                  <c:v>1345</c:v>
                </c:pt>
                <c:pt idx="86">
                  <c:v>1061</c:v>
                </c:pt>
                <c:pt idx="87">
                  <c:v>1100</c:v>
                </c:pt>
                <c:pt idx="88">
                  <c:v>1011</c:v>
                </c:pt>
                <c:pt idx="89">
                  <c:v>943</c:v>
                </c:pt>
                <c:pt idx="90">
                  <c:v>401</c:v>
                </c:pt>
                <c:pt idx="91">
                  <c:v>458</c:v>
                </c:pt>
                <c:pt idx="92">
                  <c:v>1267</c:v>
                </c:pt>
                <c:pt idx="93">
                  <c:v>1356</c:v>
                </c:pt>
                <c:pt idx="94">
                  <c:v>1101</c:v>
                </c:pt>
                <c:pt idx="95">
                  <c:v>912</c:v>
                </c:pt>
                <c:pt idx="96">
                  <c:v>849</c:v>
                </c:pt>
                <c:pt idx="97">
                  <c:v>392</c:v>
                </c:pt>
                <c:pt idx="98">
                  <c:v>457</c:v>
                </c:pt>
                <c:pt idx="99">
                  <c:v>1047</c:v>
                </c:pt>
                <c:pt idx="100">
                  <c:v>944</c:v>
                </c:pt>
                <c:pt idx="101">
                  <c:v>1016</c:v>
                </c:pt>
                <c:pt idx="102">
                  <c:v>1095</c:v>
                </c:pt>
                <c:pt idx="103">
                  <c:v>724</c:v>
                </c:pt>
                <c:pt idx="104">
                  <c:v>325</c:v>
                </c:pt>
                <c:pt idx="105">
                  <c:v>400</c:v>
                </c:pt>
                <c:pt idx="106">
                  <c:v>1002</c:v>
                </c:pt>
                <c:pt idx="107">
                  <c:v>1007</c:v>
                </c:pt>
                <c:pt idx="108">
                  <c:v>1087</c:v>
                </c:pt>
                <c:pt idx="109">
                  <c:v>928</c:v>
                </c:pt>
                <c:pt idx="110">
                  <c:v>965</c:v>
                </c:pt>
                <c:pt idx="111">
                  <c:v>427</c:v>
                </c:pt>
                <c:pt idx="112">
                  <c:v>527</c:v>
                </c:pt>
                <c:pt idx="113">
                  <c:v>1061</c:v>
                </c:pt>
                <c:pt idx="114">
                  <c:v>1014</c:v>
                </c:pt>
                <c:pt idx="115">
                  <c:v>1067</c:v>
                </c:pt>
                <c:pt idx="116">
                  <c:v>926</c:v>
                </c:pt>
                <c:pt idx="117">
                  <c:v>875</c:v>
                </c:pt>
                <c:pt idx="118">
                  <c:v>345</c:v>
                </c:pt>
                <c:pt idx="119">
                  <c:v>397</c:v>
                </c:pt>
                <c:pt idx="120">
                  <c:v>1088</c:v>
                </c:pt>
                <c:pt idx="121">
                  <c:v>1014</c:v>
                </c:pt>
                <c:pt idx="122">
                  <c:v>976</c:v>
                </c:pt>
                <c:pt idx="123">
                  <c:v>976</c:v>
                </c:pt>
                <c:pt idx="124">
                  <c:v>859</c:v>
                </c:pt>
                <c:pt idx="125">
                  <c:v>491</c:v>
                </c:pt>
                <c:pt idx="126">
                  <c:v>716</c:v>
                </c:pt>
                <c:pt idx="127">
                  <c:v>1128</c:v>
                </c:pt>
                <c:pt idx="128">
                  <c:v>1032</c:v>
                </c:pt>
                <c:pt idx="129">
                  <c:v>1355</c:v>
                </c:pt>
                <c:pt idx="130">
                  <c:v>1061</c:v>
                </c:pt>
                <c:pt idx="131">
                  <c:v>901</c:v>
                </c:pt>
                <c:pt idx="132">
                  <c:v>348</c:v>
                </c:pt>
                <c:pt idx="133">
                  <c:v>487</c:v>
                </c:pt>
                <c:pt idx="134">
                  <c:v>1117</c:v>
                </c:pt>
                <c:pt idx="135">
                  <c:v>1372</c:v>
                </c:pt>
                <c:pt idx="136">
                  <c:v>1336</c:v>
                </c:pt>
                <c:pt idx="137">
                  <c:v>1173</c:v>
                </c:pt>
                <c:pt idx="138">
                  <c:v>852</c:v>
                </c:pt>
                <c:pt idx="139">
                  <c:v>372</c:v>
                </c:pt>
                <c:pt idx="140">
                  <c:v>418</c:v>
                </c:pt>
                <c:pt idx="141">
                  <c:v>613</c:v>
                </c:pt>
                <c:pt idx="142">
                  <c:v>1969</c:v>
                </c:pt>
                <c:pt idx="143">
                  <c:v>1115</c:v>
                </c:pt>
                <c:pt idx="144">
                  <c:v>1000</c:v>
                </c:pt>
                <c:pt idx="145">
                  <c:v>857</c:v>
                </c:pt>
                <c:pt idx="146">
                  <c:v>313</c:v>
                </c:pt>
                <c:pt idx="147">
                  <c:v>481</c:v>
                </c:pt>
                <c:pt idx="148">
                  <c:v>1209</c:v>
                </c:pt>
                <c:pt idx="149">
                  <c:v>1673</c:v>
                </c:pt>
                <c:pt idx="150">
                  <c:v>1297</c:v>
                </c:pt>
                <c:pt idx="151">
                  <c:v>1239</c:v>
                </c:pt>
                <c:pt idx="152">
                  <c:v>1031</c:v>
                </c:pt>
                <c:pt idx="153">
                  <c:v>402</c:v>
                </c:pt>
                <c:pt idx="154">
                  <c:v>544</c:v>
                </c:pt>
                <c:pt idx="155">
                  <c:v>1111</c:v>
                </c:pt>
                <c:pt idx="156">
                  <c:v>1105</c:v>
                </c:pt>
                <c:pt idx="157">
                  <c:v>1224</c:v>
                </c:pt>
                <c:pt idx="158">
                  <c:v>1296</c:v>
                </c:pt>
                <c:pt idx="159">
                  <c:v>1283</c:v>
                </c:pt>
                <c:pt idx="160">
                  <c:v>465</c:v>
                </c:pt>
                <c:pt idx="161">
                  <c:v>642</c:v>
                </c:pt>
                <c:pt idx="162">
                  <c:v>1218</c:v>
                </c:pt>
                <c:pt idx="163">
                  <c:v>1199</c:v>
                </c:pt>
                <c:pt idx="164">
                  <c:v>1195</c:v>
                </c:pt>
                <c:pt idx="165">
                  <c:v>1269</c:v>
                </c:pt>
                <c:pt idx="166">
                  <c:v>955</c:v>
                </c:pt>
                <c:pt idx="167">
                  <c:v>464</c:v>
                </c:pt>
                <c:pt idx="168">
                  <c:v>520</c:v>
                </c:pt>
                <c:pt idx="169">
                  <c:v>1171</c:v>
                </c:pt>
                <c:pt idx="170">
                  <c:v>936</c:v>
                </c:pt>
                <c:pt idx="171">
                  <c:v>1025</c:v>
                </c:pt>
                <c:pt idx="172">
                  <c:v>917</c:v>
                </c:pt>
                <c:pt idx="173">
                  <c:v>874</c:v>
                </c:pt>
                <c:pt idx="174">
                  <c:v>345</c:v>
                </c:pt>
                <c:pt idx="175">
                  <c:v>489</c:v>
                </c:pt>
                <c:pt idx="176">
                  <c:v>1283</c:v>
                </c:pt>
                <c:pt idx="177">
                  <c:v>1193</c:v>
                </c:pt>
                <c:pt idx="178">
                  <c:v>978</c:v>
                </c:pt>
                <c:pt idx="179">
                  <c:v>1226</c:v>
                </c:pt>
                <c:pt idx="180">
                  <c:v>1128</c:v>
                </c:pt>
                <c:pt idx="181">
                  <c:v>366</c:v>
                </c:pt>
                <c:pt idx="182">
                  <c:v>514</c:v>
                </c:pt>
                <c:pt idx="183">
                  <c:v>1053</c:v>
                </c:pt>
                <c:pt idx="184">
                  <c:v>1165</c:v>
                </c:pt>
                <c:pt idx="185">
                  <c:v>976</c:v>
                </c:pt>
                <c:pt idx="186">
                  <c:v>901</c:v>
                </c:pt>
                <c:pt idx="187">
                  <c:v>861</c:v>
                </c:pt>
                <c:pt idx="188">
                  <c:v>375</c:v>
                </c:pt>
                <c:pt idx="189">
                  <c:v>459</c:v>
                </c:pt>
                <c:pt idx="190">
                  <c:v>1086</c:v>
                </c:pt>
                <c:pt idx="191">
                  <c:v>1047</c:v>
                </c:pt>
                <c:pt idx="192">
                  <c:v>1096</c:v>
                </c:pt>
                <c:pt idx="193">
                  <c:v>924</c:v>
                </c:pt>
                <c:pt idx="194">
                  <c:v>920</c:v>
                </c:pt>
                <c:pt idx="195">
                  <c:v>441</c:v>
                </c:pt>
                <c:pt idx="196">
                  <c:v>490</c:v>
                </c:pt>
                <c:pt idx="197">
                  <c:v>1460</c:v>
                </c:pt>
                <c:pt idx="198">
                  <c:v>1077</c:v>
                </c:pt>
                <c:pt idx="199">
                  <c:v>1123</c:v>
                </c:pt>
                <c:pt idx="200">
                  <c:v>1229</c:v>
                </c:pt>
                <c:pt idx="201">
                  <c:v>1041</c:v>
                </c:pt>
                <c:pt idx="202">
                  <c:v>500</c:v>
                </c:pt>
                <c:pt idx="203">
                  <c:v>610</c:v>
                </c:pt>
                <c:pt idx="204">
                  <c:v>1213</c:v>
                </c:pt>
                <c:pt idx="205">
                  <c:v>1100</c:v>
                </c:pt>
                <c:pt idx="206">
                  <c:v>1208</c:v>
                </c:pt>
                <c:pt idx="207">
                  <c:v>1098</c:v>
                </c:pt>
                <c:pt idx="208">
                  <c:v>1006</c:v>
                </c:pt>
                <c:pt idx="209">
                  <c:v>380</c:v>
                </c:pt>
                <c:pt idx="210">
                  <c:v>501</c:v>
                </c:pt>
                <c:pt idx="211">
                  <c:v>1384</c:v>
                </c:pt>
                <c:pt idx="212">
                  <c:v>1286</c:v>
                </c:pt>
                <c:pt idx="213">
                  <c:v>1331</c:v>
                </c:pt>
                <c:pt idx="214">
                  <c:v>1390</c:v>
                </c:pt>
                <c:pt idx="215">
                  <c:v>1073</c:v>
                </c:pt>
                <c:pt idx="216">
                  <c:v>699</c:v>
                </c:pt>
                <c:pt idx="217">
                  <c:v>1007</c:v>
                </c:pt>
                <c:pt idx="218">
                  <c:v>1475</c:v>
                </c:pt>
                <c:pt idx="219">
                  <c:v>1391</c:v>
                </c:pt>
                <c:pt idx="220">
                  <c:v>1305</c:v>
                </c:pt>
                <c:pt idx="221">
                  <c:v>1210</c:v>
                </c:pt>
                <c:pt idx="222">
                  <c:v>923</c:v>
                </c:pt>
                <c:pt idx="223">
                  <c:v>435</c:v>
                </c:pt>
                <c:pt idx="224">
                  <c:v>553</c:v>
                </c:pt>
                <c:pt idx="225">
                  <c:v>1106</c:v>
                </c:pt>
                <c:pt idx="226">
                  <c:v>1101</c:v>
                </c:pt>
                <c:pt idx="227">
                  <c:v>819</c:v>
                </c:pt>
                <c:pt idx="228">
                  <c:v>567</c:v>
                </c:pt>
                <c:pt idx="229">
                  <c:v>866</c:v>
                </c:pt>
                <c:pt idx="230">
                  <c:v>429</c:v>
                </c:pt>
                <c:pt idx="231">
                  <c:v>572</c:v>
                </c:pt>
                <c:pt idx="232">
                  <c:v>1417</c:v>
                </c:pt>
                <c:pt idx="233">
                  <c:v>1270</c:v>
                </c:pt>
                <c:pt idx="234">
                  <c:v>1109</c:v>
                </c:pt>
                <c:pt idx="235">
                  <c:v>1008</c:v>
                </c:pt>
                <c:pt idx="236">
                  <c:v>1206</c:v>
                </c:pt>
                <c:pt idx="237">
                  <c:v>361</c:v>
                </c:pt>
                <c:pt idx="238">
                  <c:v>529</c:v>
                </c:pt>
                <c:pt idx="239">
                  <c:v>1107</c:v>
                </c:pt>
                <c:pt idx="240">
                  <c:v>1176</c:v>
                </c:pt>
                <c:pt idx="241">
                  <c:v>1076</c:v>
                </c:pt>
                <c:pt idx="242">
                  <c:v>991</c:v>
                </c:pt>
                <c:pt idx="243">
                  <c:v>906</c:v>
                </c:pt>
                <c:pt idx="244">
                  <c:v>383</c:v>
                </c:pt>
                <c:pt idx="245">
                  <c:v>591</c:v>
                </c:pt>
                <c:pt idx="246">
                  <c:v>939</c:v>
                </c:pt>
                <c:pt idx="247">
                  <c:v>1502</c:v>
                </c:pt>
                <c:pt idx="248">
                  <c:v>1047</c:v>
                </c:pt>
                <c:pt idx="249">
                  <c:v>1013</c:v>
                </c:pt>
                <c:pt idx="250">
                  <c:v>707</c:v>
                </c:pt>
                <c:pt idx="251">
                  <c:v>358</c:v>
                </c:pt>
                <c:pt idx="252">
                  <c:v>439</c:v>
                </c:pt>
                <c:pt idx="253">
                  <c:v>786</c:v>
                </c:pt>
                <c:pt idx="254">
                  <c:v>416</c:v>
                </c:pt>
                <c:pt idx="255">
                  <c:v>345</c:v>
                </c:pt>
                <c:pt idx="256">
                  <c:v>665</c:v>
                </c:pt>
                <c:pt idx="257">
                  <c:v>586</c:v>
                </c:pt>
                <c:pt idx="258">
                  <c:v>334</c:v>
                </c:pt>
                <c:pt idx="259">
                  <c:v>421</c:v>
                </c:pt>
                <c:pt idx="260">
                  <c:v>826</c:v>
                </c:pt>
                <c:pt idx="261">
                  <c:v>647</c:v>
                </c:pt>
                <c:pt idx="262">
                  <c:v>463</c:v>
                </c:pt>
                <c:pt idx="263">
                  <c:v>1066</c:v>
                </c:pt>
                <c:pt idx="264">
                  <c:v>1060</c:v>
                </c:pt>
                <c:pt idx="265">
                  <c:v>531</c:v>
                </c:pt>
                <c:pt idx="266">
                  <c:v>630</c:v>
                </c:pt>
                <c:pt idx="267">
                  <c:v>1386</c:v>
                </c:pt>
                <c:pt idx="268">
                  <c:v>1390</c:v>
                </c:pt>
                <c:pt idx="269">
                  <c:v>1352</c:v>
                </c:pt>
                <c:pt idx="270">
                  <c:v>1581</c:v>
                </c:pt>
                <c:pt idx="271">
                  <c:v>1356</c:v>
                </c:pt>
                <c:pt idx="272">
                  <c:v>593</c:v>
                </c:pt>
                <c:pt idx="273">
                  <c:v>626</c:v>
                </c:pt>
                <c:pt idx="274">
                  <c:v>1250</c:v>
                </c:pt>
                <c:pt idx="275">
                  <c:v>1395</c:v>
                </c:pt>
                <c:pt idx="276">
                  <c:v>1262</c:v>
                </c:pt>
                <c:pt idx="277">
                  <c:v>1269</c:v>
                </c:pt>
                <c:pt idx="278">
                  <c:v>1181</c:v>
                </c:pt>
                <c:pt idx="279">
                  <c:v>585</c:v>
                </c:pt>
                <c:pt idx="280">
                  <c:v>705</c:v>
                </c:pt>
                <c:pt idx="281">
                  <c:v>1326</c:v>
                </c:pt>
                <c:pt idx="282">
                  <c:v>1387</c:v>
                </c:pt>
                <c:pt idx="283">
                  <c:v>1325</c:v>
                </c:pt>
                <c:pt idx="284">
                  <c:v>1740</c:v>
                </c:pt>
                <c:pt idx="285">
                  <c:v>1573</c:v>
                </c:pt>
                <c:pt idx="286">
                  <c:v>904</c:v>
                </c:pt>
                <c:pt idx="287">
                  <c:v>1031</c:v>
                </c:pt>
                <c:pt idx="288">
                  <c:v>1815</c:v>
                </c:pt>
                <c:pt idx="289">
                  <c:v>1738</c:v>
                </c:pt>
                <c:pt idx="290">
                  <c:v>1821</c:v>
                </c:pt>
                <c:pt idx="291">
                  <c:v>1645</c:v>
                </c:pt>
                <c:pt idx="292">
                  <c:v>1770</c:v>
                </c:pt>
                <c:pt idx="293">
                  <c:v>937</c:v>
                </c:pt>
                <c:pt idx="294">
                  <c:v>759</c:v>
                </c:pt>
                <c:pt idx="295">
                  <c:v>1427</c:v>
                </c:pt>
                <c:pt idx="296">
                  <c:v>1451</c:v>
                </c:pt>
                <c:pt idx="297">
                  <c:v>1374</c:v>
                </c:pt>
                <c:pt idx="298">
                  <c:v>1374</c:v>
                </c:pt>
                <c:pt idx="299">
                  <c:v>1534</c:v>
                </c:pt>
                <c:pt idx="300">
                  <c:v>751</c:v>
                </c:pt>
                <c:pt idx="301">
                  <c:v>768</c:v>
                </c:pt>
                <c:pt idx="302">
                  <c:v>1132</c:v>
                </c:pt>
                <c:pt idx="303">
                  <c:v>1170</c:v>
                </c:pt>
                <c:pt idx="304">
                  <c:v>1045</c:v>
                </c:pt>
                <c:pt idx="305">
                  <c:v>1119</c:v>
                </c:pt>
                <c:pt idx="306">
                  <c:v>830</c:v>
                </c:pt>
                <c:pt idx="307">
                  <c:v>398</c:v>
                </c:pt>
                <c:pt idx="308">
                  <c:v>457</c:v>
                </c:pt>
                <c:pt idx="309">
                  <c:v>1072</c:v>
                </c:pt>
                <c:pt idx="310">
                  <c:v>1026</c:v>
                </c:pt>
                <c:pt idx="311">
                  <c:v>1083</c:v>
                </c:pt>
                <c:pt idx="312">
                  <c:v>1293</c:v>
                </c:pt>
                <c:pt idx="313">
                  <c:v>1588</c:v>
                </c:pt>
                <c:pt idx="314">
                  <c:v>416</c:v>
                </c:pt>
                <c:pt idx="315">
                  <c:v>564</c:v>
                </c:pt>
                <c:pt idx="316">
                  <c:v>1454</c:v>
                </c:pt>
                <c:pt idx="317">
                  <c:v>1102</c:v>
                </c:pt>
                <c:pt idx="318">
                  <c:v>1017</c:v>
                </c:pt>
                <c:pt idx="319">
                  <c:v>1098</c:v>
                </c:pt>
                <c:pt idx="320">
                  <c:v>1086</c:v>
                </c:pt>
                <c:pt idx="321">
                  <c:v>566</c:v>
                </c:pt>
                <c:pt idx="322">
                  <c:v>1111</c:v>
                </c:pt>
                <c:pt idx="323">
                  <c:v>1451</c:v>
                </c:pt>
                <c:pt idx="324">
                  <c:v>1243</c:v>
                </c:pt>
                <c:pt idx="325">
                  <c:v>1269</c:v>
                </c:pt>
                <c:pt idx="326">
                  <c:v>1040</c:v>
                </c:pt>
                <c:pt idx="327">
                  <c:v>440</c:v>
                </c:pt>
                <c:pt idx="328">
                  <c:v>382</c:v>
                </c:pt>
                <c:pt idx="329">
                  <c:v>1048</c:v>
                </c:pt>
                <c:pt idx="330">
                  <c:v>1100</c:v>
                </c:pt>
                <c:pt idx="331">
                  <c:v>975</c:v>
                </c:pt>
                <c:pt idx="332">
                  <c:v>971</c:v>
                </c:pt>
                <c:pt idx="333">
                  <c:v>752</c:v>
                </c:pt>
                <c:pt idx="334">
                  <c:v>396</c:v>
                </c:pt>
                <c:pt idx="335">
                  <c:v>430</c:v>
                </c:pt>
                <c:pt idx="336">
                  <c:v>817</c:v>
                </c:pt>
                <c:pt idx="337">
                  <c:v>756</c:v>
                </c:pt>
                <c:pt idx="338">
                  <c:v>962</c:v>
                </c:pt>
                <c:pt idx="339">
                  <c:v>869</c:v>
                </c:pt>
                <c:pt idx="340">
                  <c:v>636</c:v>
                </c:pt>
                <c:pt idx="341">
                  <c:v>386</c:v>
                </c:pt>
                <c:pt idx="342">
                  <c:v>401</c:v>
                </c:pt>
                <c:pt idx="343">
                  <c:v>838</c:v>
                </c:pt>
                <c:pt idx="344">
                  <c:v>923</c:v>
                </c:pt>
                <c:pt idx="345">
                  <c:v>1093</c:v>
                </c:pt>
                <c:pt idx="346">
                  <c:v>1249</c:v>
                </c:pt>
                <c:pt idx="347">
                  <c:v>803</c:v>
                </c:pt>
                <c:pt idx="348">
                  <c:v>421</c:v>
                </c:pt>
                <c:pt idx="349">
                  <c:v>442</c:v>
                </c:pt>
                <c:pt idx="350">
                  <c:v>1144</c:v>
                </c:pt>
                <c:pt idx="351">
                  <c:v>885</c:v>
                </c:pt>
                <c:pt idx="352">
                  <c:v>825</c:v>
                </c:pt>
                <c:pt idx="353">
                  <c:v>968</c:v>
                </c:pt>
                <c:pt idx="354">
                  <c:v>776</c:v>
                </c:pt>
                <c:pt idx="355">
                  <c:v>399</c:v>
                </c:pt>
                <c:pt idx="356">
                  <c:v>480</c:v>
                </c:pt>
                <c:pt idx="357">
                  <c:v>1125</c:v>
                </c:pt>
                <c:pt idx="358">
                  <c:v>1061</c:v>
                </c:pt>
                <c:pt idx="359">
                  <c:v>892</c:v>
                </c:pt>
                <c:pt idx="360">
                  <c:v>1111</c:v>
                </c:pt>
                <c:pt idx="361">
                  <c:v>827</c:v>
                </c:pt>
                <c:pt idx="362">
                  <c:v>473</c:v>
                </c:pt>
                <c:pt idx="363">
                  <c:v>484</c:v>
                </c:pt>
                <c:pt idx="364">
                  <c:v>1033</c:v>
                </c:pt>
                <c:pt idx="365">
                  <c:v>978</c:v>
                </c:pt>
              </c:numCache>
            </c:numRef>
          </c:val>
          <c:smooth val="0"/>
          <c:extLst>
            <c:ext xmlns:c16="http://schemas.microsoft.com/office/drawing/2014/chart" uri="{C3380CC4-5D6E-409C-BE32-E72D297353CC}">
              <c16:uniqueId val="{00000001-469F-8A47-BBDB-DF11E8C1B10B}"/>
            </c:ext>
          </c:extLst>
        </c:ser>
        <c:ser>
          <c:idx val="1"/>
          <c:order val="1"/>
          <c:tx>
            <c:v>2020</c:v>
          </c:tx>
          <c:spPr>
            <a:ln w="28575" cap="rnd">
              <a:solidFill>
                <a:srgbClr val="00B0F0"/>
              </a:solidFill>
              <a:round/>
            </a:ln>
            <a:effectLst/>
          </c:spPr>
          <c:marker>
            <c:symbol val="none"/>
          </c:marker>
          <c:trendline>
            <c:spPr>
              <a:ln w="38100" cap="rnd">
                <a:solidFill>
                  <a:schemeClr val="accent4"/>
                </a:solidFill>
                <a:prstDash val="sysDot"/>
              </a:ln>
              <a:effectLst/>
            </c:spPr>
            <c:trendlineType val="exp"/>
            <c:dispRSqr val="0"/>
            <c:dispEq val="0"/>
          </c:trendline>
          <c:cat>
            <c:strRef>
              <c:f>Users!$A$1:$A$366</c:f>
              <c:strCache>
                <c:ptCount val="366"/>
                <c:pt idx="0">
                  <c:v>Date</c:v>
                </c:pt>
                <c:pt idx="1">
                  <c:v>Apr 15</c:v>
                </c:pt>
                <c:pt idx="2">
                  <c:v>Apr 16</c:v>
                </c:pt>
                <c:pt idx="3">
                  <c:v>Apr 17</c:v>
                </c:pt>
                <c:pt idx="4">
                  <c:v>Apr 18</c:v>
                </c:pt>
                <c:pt idx="5">
                  <c:v>Apr 19</c:v>
                </c:pt>
                <c:pt idx="6">
                  <c:v>Apr 20</c:v>
                </c:pt>
                <c:pt idx="7">
                  <c:v>Apr 21</c:v>
                </c:pt>
                <c:pt idx="8">
                  <c:v>Apr 22</c:v>
                </c:pt>
                <c:pt idx="9">
                  <c:v>Apr 23</c:v>
                </c:pt>
                <c:pt idx="10">
                  <c:v>Apr 24</c:v>
                </c:pt>
                <c:pt idx="11">
                  <c:v>Apr 25</c:v>
                </c:pt>
                <c:pt idx="12">
                  <c:v>Apr 26</c:v>
                </c:pt>
                <c:pt idx="13">
                  <c:v>Apr 27</c:v>
                </c:pt>
                <c:pt idx="14">
                  <c:v>Apr 28</c:v>
                </c:pt>
                <c:pt idx="15">
                  <c:v>Apr 29</c:v>
                </c:pt>
                <c:pt idx="16">
                  <c:v>Apr 30</c:v>
                </c:pt>
                <c:pt idx="17">
                  <c:v>May 1</c:v>
                </c:pt>
                <c:pt idx="18">
                  <c:v>May 2</c:v>
                </c:pt>
                <c:pt idx="19">
                  <c:v>May 3</c:v>
                </c:pt>
                <c:pt idx="20">
                  <c:v>May 4</c:v>
                </c:pt>
                <c:pt idx="21">
                  <c:v>May 5</c:v>
                </c:pt>
                <c:pt idx="22">
                  <c:v>May 6</c:v>
                </c:pt>
                <c:pt idx="23">
                  <c:v>May 7</c:v>
                </c:pt>
                <c:pt idx="24">
                  <c:v>May 8</c:v>
                </c:pt>
                <c:pt idx="25">
                  <c:v>May 9</c:v>
                </c:pt>
                <c:pt idx="26">
                  <c:v>May 10</c:v>
                </c:pt>
                <c:pt idx="27">
                  <c:v>May 11</c:v>
                </c:pt>
                <c:pt idx="28">
                  <c:v>May 12</c:v>
                </c:pt>
                <c:pt idx="29">
                  <c:v>May 13</c:v>
                </c:pt>
                <c:pt idx="30">
                  <c:v>May 14</c:v>
                </c:pt>
                <c:pt idx="31">
                  <c:v>May 15</c:v>
                </c:pt>
                <c:pt idx="32">
                  <c:v>May 16</c:v>
                </c:pt>
                <c:pt idx="33">
                  <c:v>May 17</c:v>
                </c:pt>
                <c:pt idx="34">
                  <c:v>May 18</c:v>
                </c:pt>
                <c:pt idx="35">
                  <c:v>May 19</c:v>
                </c:pt>
                <c:pt idx="36">
                  <c:v>May 20</c:v>
                </c:pt>
                <c:pt idx="37">
                  <c:v>May 21</c:v>
                </c:pt>
                <c:pt idx="38">
                  <c:v>May 22</c:v>
                </c:pt>
                <c:pt idx="39">
                  <c:v>May 23</c:v>
                </c:pt>
                <c:pt idx="40">
                  <c:v>May 24</c:v>
                </c:pt>
                <c:pt idx="41">
                  <c:v>May 25</c:v>
                </c:pt>
                <c:pt idx="42">
                  <c:v>May 26</c:v>
                </c:pt>
                <c:pt idx="43">
                  <c:v>May 27</c:v>
                </c:pt>
                <c:pt idx="44">
                  <c:v>May 28</c:v>
                </c:pt>
                <c:pt idx="45">
                  <c:v>May 29</c:v>
                </c:pt>
                <c:pt idx="46">
                  <c:v>May 30</c:v>
                </c:pt>
                <c:pt idx="47">
                  <c:v>May 31</c:v>
                </c:pt>
                <c:pt idx="48">
                  <c:v>Jun 1</c:v>
                </c:pt>
                <c:pt idx="49">
                  <c:v>Jun 2</c:v>
                </c:pt>
                <c:pt idx="50">
                  <c:v>Jun 3</c:v>
                </c:pt>
                <c:pt idx="51">
                  <c:v>Jun 4</c:v>
                </c:pt>
                <c:pt idx="52">
                  <c:v>Jun 5</c:v>
                </c:pt>
                <c:pt idx="53">
                  <c:v>Jun 6</c:v>
                </c:pt>
                <c:pt idx="54">
                  <c:v>Jun 7</c:v>
                </c:pt>
                <c:pt idx="55">
                  <c:v>Jun 8</c:v>
                </c:pt>
                <c:pt idx="56">
                  <c:v>Jun 9</c:v>
                </c:pt>
                <c:pt idx="57">
                  <c:v>Jun 10</c:v>
                </c:pt>
                <c:pt idx="58">
                  <c:v>Jun 11</c:v>
                </c:pt>
                <c:pt idx="59">
                  <c:v>Jun 12</c:v>
                </c:pt>
                <c:pt idx="60">
                  <c:v>Jun 13</c:v>
                </c:pt>
                <c:pt idx="61">
                  <c:v>Jun 14</c:v>
                </c:pt>
                <c:pt idx="62">
                  <c:v>Jun 15</c:v>
                </c:pt>
                <c:pt idx="63">
                  <c:v>Jun 16</c:v>
                </c:pt>
                <c:pt idx="64">
                  <c:v>Jun 17</c:v>
                </c:pt>
                <c:pt idx="65">
                  <c:v>Jun 18</c:v>
                </c:pt>
                <c:pt idx="66">
                  <c:v>Jun 19</c:v>
                </c:pt>
                <c:pt idx="67">
                  <c:v>Jun 20</c:v>
                </c:pt>
                <c:pt idx="68">
                  <c:v>Jun 21</c:v>
                </c:pt>
                <c:pt idx="69">
                  <c:v>Jun 22</c:v>
                </c:pt>
                <c:pt idx="70">
                  <c:v>Jun 23</c:v>
                </c:pt>
                <c:pt idx="71">
                  <c:v>Jun 24</c:v>
                </c:pt>
                <c:pt idx="72">
                  <c:v>Jun 25</c:v>
                </c:pt>
                <c:pt idx="73">
                  <c:v>Jun 26</c:v>
                </c:pt>
                <c:pt idx="74">
                  <c:v>Jun 27</c:v>
                </c:pt>
                <c:pt idx="75">
                  <c:v>Jun 28</c:v>
                </c:pt>
                <c:pt idx="76">
                  <c:v>Jun 29</c:v>
                </c:pt>
                <c:pt idx="77">
                  <c:v>Jun 30</c:v>
                </c:pt>
                <c:pt idx="78">
                  <c:v>Jul 1</c:v>
                </c:pt>
                <c:pt idx="79">
                  <c:v>Jul 2</c:v>
                </c:pt>
                <c:pt idx="80">
                  <c:v>Jul 3</c:v>
                </c:pt>
                <c:pt idx="81">
                  <c:v>Jul 4</c:v>
                </c:pt>
                <c:pt idx="82">
                  <c:v>Jul 5</c:v>
                </c:pt>
                <c:pt idx="83">
                  <c:v>Jul 6</c:v>
                </c:pt>
                <c:pt idx="84">
                  <c:v>Jul 7</c:v>
                </c:pt>
                <c:pt idx="85">
                  <c:v>Jul 8</c:v>
                </c:pt>
                <c:pt idx="86">
                  <c:v>Jul 9</c:v>
                </c:pt>
                <c:pt idx="87">
                  <c:v>Jul 10</c:v>
                </c:pt>
                <c:pt idx="88">
                  <c:v>Jul 11</c:v>
                </c:pt>
                <c:pt idx="89">
                  <c:v>Jul 12</c:v>
                </c:pt>
                <c:pt idx="90">
                  <c:v>Jul 13</c:v>
                </c:pt>
                <c:pt idx="91">
                  <c:v>Jul 14</c:v>
                </c:pt>
                <c:pt idx="92">
                  <c:v>Jul 15</c:v>
                </c:pt>
                <c:pt idx="93">
                  <c:v>Jul 16</c:v>
                </c:pt>
                <c:pt idx="94">
                  <c:v>Jul 17</c:v>
                </c:pt>
                <c:pt idx="95">
                  <c:v>Jul 18</c:v>
                </c:pt>
                <c:pt idx="96">
                  <c:v>Jul 19</c:v>
                </c:pt>
                <c:pt idx="97">
                  <c:v>Jul 20</c:v>
                </c:pt>
                <c:pt idx="98">
                  <c:v>Jul 21</c:v>
                </c:pt>
                <c:pt idx="99">
                  <c:v>Jul 22</c:v>
                </c:pt>
                <c:pt idx="100">
                  <c:v>Jul 23</c:v>
                </c:pt>
                <c:pt idx="101">
                  <c:v>Jul 24</c:v>
                </c:pt>
                <c:pt idx="102">
                  <c:v>Jul 25</c:v>
                </c:pt>
                <c:pt idx="103">
                  <c:v>Jul 26</c:v>
                </c:pt>
                <c:pt idx="104">
                  <c:v>Jul 27</c:v>
                </c:pt>
                <c:pt idx="105">
                  <c:v>Jul 28</c:v>
                </c:pt>
                <c:pt idx="106">
                  <c:v>Jul 29</c:v>
                </c:pt>
                <c:pt idx="107">
                  <c:v>Jul 30</c:v>
                </c:pt>
                <c:pt idx="108">
                  <c:v>Jul 31</c:v>
                </c:pt>
                <c:pt idx="109">
                  <c:v>Aug 1</c:v>
                </c:pt>
                <c:pt idx="110">
                  <c:v>Aug 2</c:v>
                </c:pt>
                <c:pt idx="111">
                  <c:v>Aug 3</c:v>
                </c:pt>
                <c:pt idx="112">
                  <c:v>Aug 4</c:v>
                </c:pt>
                <c:pt idx="113">
                  <c:v>Aug 5</c:v>
                </c:pt>
                <c:pt idx="114">
                  <c:v>Aug 6</c:v>
                </c:pt>
                <c:pt idx="115">
                  <c:v>Aug 7</c:v>
                </c:pt>
                <c:pt idx="116">
                  <c:v>Aug 8</c:v>
                </c:pt>
                <c:pt idx="117">
                  <c:v>Aug 9</c:v>
                </c:pt>
                <c:pt idx="118">
                  <c:v>Aug 10</c:v>
                </c:pt>
                <c:pt idx="119">
                  <c:v>Aug 11</c:v>
                </c:pt>
                <c:pt idx="120">
                  <c:v>Aug 12</c:v>
                </c:pt>
                <c:pt idx="121">
                  <c:v>Aug 13</c:v>
                </c:pt>
                <c:pt idx="122">
                  <c:v>Aug 14</c:v>
                </c:pt>
                <c:pt idx="123">
                  <c:v>Aug 15</c:v>
                </c:pt>
                <c:pt idx="124">
                  <c:v>Aug 16</c:v>
                </c:pt>
                <c:pt idx="125">
                  <c:v>Aug 17</c:v>
                </c:pt>
                <c:pt idx="126">
                  <c:v>Aug 18</c:v>
                </c:pt>
                <c:pt idx="127">
                  <c:v>Aug 19</c:v>
                </c:pt>
                <c:pt idx="128">
                  <c:v>Aug 20</c:v>
                </c:pt>
                <c:pt idx="129">
                  <c:v>Aug 21</c:v>
                </c:pt>
                <c:pt idx="130">
                  <c:v>Aug 22</c:v>
                </c:pt>
                <c:pt idx="131">
                  <c:v>Aug 23</c:v>
                </c:pt>
                <c:pt idx="132">
                  <c:v>Aug 24</c:v>
                </c:pt>
                <c:pt idx="133">
                  <c:v>Aug 25</c:v>
                </c:pt>
                <c:pt idx="134">
                  <c:v>Aug 26</c:v>
                </c:pt>
                <c:pt idx="135">
                  <c:v>Aug 27</c:v>
                </c:pt>
                <c:pt idx="136">
                  <c:v>Aug 28</c:v>
                </c:pt>
                <c:pt idx="137">
                  <c:v>Aug 29</c:v>
                </c:pt>
                <c:pt idx="138">
                  <c:v>Aug 30</c:v>
                </c:pt>
                <c:pt idx="139">
                  <c:v>Aug 31</c:v>
                </c:pt>
                <c:pt idx="140">
                  <c:v>Sep 1</c:v>
                </c:pt>
                <c:pt idx="141">
                  <c:v>Sep 2</c:v>
                </c:pt>
                <c:pt idx="142">
                  <c:v>Sep 3</c:v>
                </c:pt>
                <c:pt idx="143">
                  <c:v>Sep 4</c:v>
                </c:pt>
                <c:pt idx="144">
                  <c:v>Sep 5</c:v>
                </c:pt>
                <c:pt idx="145">
                  <c:v>Sep 6</c:v>
                </c:pt>
                <c:pt idx="146">
                  <c:v>Sep 7</c:v>
                </c:pt>
                <c:pt idx="147">
                  <c:v>Sep 8</c:v>
                </c:pt>
                <c:pt idx="148">
                  <c:v>Sep 9</c:v>
                </c:pt>
                <c:pt idx="149">
                  <c:v>Sep 10</c:v>
                </c:pt>
                <c:pt idx="150">
                  <c:v>Sep 11</c:v>
                </c:pt>
                <c:pt idx="151">
                  <c:v>Sep 12</c:v>
                </c:pt>
                <c:pt idx="152">
                  <c:v>Sep 13</c:v>
                </c:pt>
                <c:pt idx="153">
                  <c:v>Sep 14</c:v>
                </c:pt>
                <c:pt idx="154">
                  <c:v>Sep 15</c:v>
                </c:pt>
                <c:pt idx="155">
                  <c:v>Sep 16</c:v>
                </c:pt>
                <c:pt idx="156">
                  <c:v>Sep 17</c:v>
                </c:pt>
                <c:pt idx="157">
                  <c:v>Sep 18</c:v>
                </c:pt>
                <c:pt idx="158">
                  <c:v>Sep 19</c:v>
                </c:pt>
                <c:pt idx="159">
                  <c:v>Sep 20</c:v>
                </c:pt>
                <c:pt idx="160">
                  <c:v>Sep 21</c:v>
                </c:pt>
                <c:pt idx="161">
                  <c:v>Sep 22</c:v>
                </c:pt>
                <c:pt idx="162">
                  <c:v>Sep 23</c:v>
                </c:pt>
                <c:pt idx="163">
                  <c:v>Sep 24</c:v>
                </c:pt>
                <c:pt idx="164">
                  <c:v>Sep 25</c:v>
                </c:pt>
                <c:pt idx="165">
                  <c:v>Sep 26</c:v>
                </c:pt>
                <c:pt idx="166">
                  <c:v>Sep 27</c:v>
                </c:pt>
                <c:pt idx="167">
                  <c:v>Sep 28</c:v>
                </c:pt>
                <c:pt idx="168">
                  <c:v>Sep 29</c:v>
                </c:pt>
                <c:pt idx="169">
                  <c:v>Sep 30</c:v>
                </c:pt>
                <c:pt idx="170">
                  <c:v>Oct 1</c:v>
                </c:pt>
                <c:pt idx="171">
                  <c:v>Oct 2</c:v>
                </c:pt>
                <c:pt idx="172">
                  <c:v>Oct 3</c:v>
                </c:pt>
                <c:pt idx="173">
                  <c:v>Oct 4</c:v>
                </c:pt>
                <c:pt idx="174">
                  <c:v>Oct 5</c:v>
                </c:pt>
                <c:pt idx="175">
                  <c:v>Oct 6</c:v>
                </c:pt>
                <c:pt idx="176">
                  <c:v>Oct 7</c:v>
                </c:pt>
                <c:pt idx="177">
                  <c:v>Oct 8</c:v>
                </c:pt>
                <c:pt idx="178">
                  <c:v>Oct 9</c:v>
                </c:pt>
                <c:pt idx="179">
                  <c:v>Oct 10</c:v>
                </c:pt>
                <c:pt idx="180">
                  <c:v>Oct 11</c:v>
                </c:pt>
                <c:pt idx="181">
                  <c:v>Oct 12</c:v>
                </c:pt>
                <c:pt idx="182">
                  <c:v>Oct 13</c:v>
                </c:pt>
                <c:pt idx="183">
                  <c:v>Oct 14</c:v>
                </c:pt>
                <c:pt idx="184">
                  <c:v>Oct 15</c:v>
                </c:pt>
                <c:pt idx="185">
                  <c:v>Oct 16</c:v>
                </c:pt>
                <c:pt idx="186">
                  <c:v>Oct 17</c:v>
                </c:pt>
                <c:pt idx="187">
                  <c:v>Oct 18</c:v>
                </c:pt>
                <c:pt idx="188">
                  <c:v>Oct 19</c:v>
                </c:pt>
                <c:pt idx="189">
                  <c:v>Oct 20</c:v>
                </c:pt>
                <c:pt idx="190">
                  <c:v>Oct 21</c:v>
                </c:pt>
                <c:pt idx="191">
                  <c:v>Oct 22</c:v>
                </c:pt>
                <c:pt idx="192">
                  <c:v>Oct 23</c:v>
                </c:pt>
                <c:pt idx="193">
                  <c:v>Oct 24</c:v>
                </c:pt>
                <c:pt idx="194">
                  <c:v>Oct 25</c:v>
                </c:pt>
                <c:pt idx="195">
                  <c:v>Oct 26</c:v>
                </c:pt>
                <c:pt idx="196">
                  <c:v>Oct 27</c:v>
                </c:pt>
                <c:pt idx="197">
                  <c:v>Oct 28</c:v>
                </c:pt>
                <c:pt idx="198">
                  <c:v>Oct 29</c:v>
                </c:pt>
                <c:pt idx="199">
                  <c:v>Oct 30</c:v>
                </c:pt>
                <c:pt idx="200">
                  <c:v>Oct 31</c:v>
                </c:pt>
                <c:pt idx="201">
                  <c:v>Nov 1</c:v>
                </c:pt>
                <c:pt idx="202">
                  <c:v>Nov 2</c:v>
                </c:pt>
                <c:pt idx="203">
                  <c:v>Nov 3</c:v>
                </c:pt>
                <c:pt idx="204">
                  <c:v>Nov 4</c:v>
                </c:pt>
                <c:pt idx="205">
                  <c:v>Nov 5</c:v>
                </c:pt>
                <c:pt idx="206">
                  <c:v>Nov 6</c:v>
                </c:pt>
                <c:pt idx="207">
                  <c:v>Nov 7</c:v>
                </c:pt>
                <c:pt idx="208">
                  <c:v>Nov 8</c:v>
                </c:pt>
                <c:pt idx="209">
                  <c:v>Nov 9</c:v>
                </c:pt>
                <c:pt idx="210">
                  <c:v>Nov 10</c:v>
                </c:pt>
                <c:pt idx="211">
                  <c:v>Nov 11</c:v>
                </c:pt>
                <c:pt idx="212">
                  <c:v>Nov 12</c:v>
                </c:pt>
                <c:pt idx="213">
                  <c:v>Nov 13</c:v>
                </c:pt>
                <c:pt idx="214">
                  <c:v>Nov 14</c:v>
                </c:pt>
                <c:pt idx="215">
                  <c:v>Nov 15</c:v>
                </c:pt>
                <c:pt idx="216">
                  <c:v>Nov 16</c:v>
                </c:pt>
                <c:pt idx="217">
                  <c:v>Nov 17</c:v>
                </c:pt>
                <c:pt idx="218">
                  <c:v>Nov 18</c:v>
                </c:pt>
                <c:pt idx="219">
                  <c:v>Nov 19</c:v>
                </c:pt>
                <c:pt idx="220">
                  <c:v>Nov 20</c:v>
                </c:pt>
                <c:pt idx="221">
                  <c:v>Nov 21</c:v>
                </c:pt>
                <c:pt idx="222">
                  <c:v>Nov 22</c:v>
                </c:pt>
                <c:pt idx="223">
                  <c:v>Nov 23</c:v>
                </c:pt>
                <c:pt idx="224">
                  <c:v>Nov 24</c:v>
                </c:pt>
                <c:pt idx="225">
                  <c:v>Nov 25</c:v>
                </c:pt>
                <c:pt idx="226">
                  <c:v>Nov 26</c:v>
                </c:pt>
                <c:pt idx="227">
                  <c:v>Nov 27</c:v>
                </c:pt>
                <c:pt idx="228">
                  <c:v>Nov 28</c:v>
                </c:pt>
                <c:pt idx="229">
                  <c:v>Nov 29</c:v>
                </c:pt>
                <c:pt idx="230">
                  <c:v>Nov 30</c:v>
                </c:pt>
                <c:pt idx="231">
                  <c:v>Dec 1</c:v>
                </c:pt>
                <c:pt idx="232">
                  <c:v>Dec 2</c:v>
                </c:pt>
                <c:pt idx="233">
                  <c:v>Dec 3</c:v>
                </c:pt>
                <c:pt idx="234">
                  <c:v>Dec 4</c:v>
                </c:pt>
                <c:pt idx="235">
                  <c:v>Dec 5</c:v>
                </c:pt>
                <c:pt idx="236">
                  <c:v>Dec 6</c:v>
                </c:pt>
                <c:pt idx="237">
                  <c:v>Dec 7</c:v>
                </c:pt>
                <c:pt idx="238">
                  <c:v>Dec 8</c:v>
                </c:pt>
                <c:pt idx="239">
                  <c:v>Dec 9</c:v>
                </c:pt>
                <c:pt idx="240">
                  <c:v>Dec 10</c:v>
                </c:pt>
                <c:pt idx="241">
                  <c:v>Dec 11</c:v>
                </c:pt>
                <c:pt idx="242">
                  <c:v>Dec 12</c:v>
                </c:pt>
                <c:pt idx="243">
                  <c:v>Dec 13</c:v>
                </c:pt>
                <c:pt idx="244">
                  <c:v>Dec 14</c:v>
                </c:pt>
                <c:pt idx="245">
                  <c:v>Dec 15</c:v>
                </c:pt>
                <c:pt idx="246">
                  <c:v>Dec 16</c:v>
                </c:pt>
                <c:pt idx="247">
                  <c:v>Dec 17</c:v>
                </c:pt>
                <c:pt idx="248">
                  <c:v>Dec 18</c:v>
                </c:pt>
                <c:pt idx="249">
                  <c:v>Dec 19</c:v>
                </c:pt>
                <c:pt idx="250">
                  <c:v>Dec 20</c:v>
                </c:pt>
                <c:pt idx="251">
                  <c:v>Dec 21</c:v>
                </c:pt>
                <c:pt idx="252">
                  <c:v>Dec 22</c:v>
                </c:pt>
                <c:pt idx="253">
                  <c:v>Dec 23</c:v>
                </c:pt>
                <c:pt idx="254">
                  <c:v>Dec 24</c:v>
                </c:pt>
                <c:pt idx="255">
                  <c:v>Dec 25</c:v>
                </c:pt>
                <c:pt idx="256">
                  <c:v>Dec 26</c:v>
                </c:pt>
                <c:pt idx="257">
                  <c:v>Dec 27</c:v>
                </c:pt>
                <c:pt idx="258">
                  <c:v>Dec 28</c:v>
                </c:pt>
                <c:pt idx="259">
                  <c:v>Dec 29</c:v>
                </c:pt>
                <c:pt idx="260">
                  <c:v>Dec 30</c:v>
                </c:pt>
                <c:pt idx="261">
                  <c:v>Dec 31</c:v>
                </c:pt>
                <c:pt idx="262">
                  <c:v>Jan 1</c:v>
                </c:pt>
                <c:pt idx="263">
                  <c:v>Jan 2</c:v>
                </c:pt>
                <c:pt idx="264">
                  <c:v>Jan 3</c:v>
                </c:pt>
                <c:pt idx="265">
                  <c:v>Jan 4</c:v>
                </c:pt>
                <c:pt idx="266">
                  <c:v>Jan 5</c:v>
                </c:pt>
                <c:pt idx="267">
                  <c:v>Jan 6</c:v>
                </c:pt>
                <c:pt idx="268">
                  <c:v>Jan 7</c:v>
                </c:pt>
                <c:pt idx="269">
                  <c:v>Jan 8</c:v>
                </c:pt>
                <c:pt idx="270">
                  <c:v>Jan 9</c:v>
                </c:pt>
                <c:pt idx="271">
                  <c:v>Jan 10</c:v>
                </c:pt>
                <c:pt idx="272">
                  <c:v>Jan 11</c:v>
                </c:pt>
                <c:pt idx="273">
                  <c:v>Jan 12</c:v>
                </c:pt>
                <c:pt idx="274">
                  <c:v>Jan 13</c:v>
                </c:pt>
                <c:pt idx="275">
                  <c:v>Jan 14</c:v>
                </c:pt>
                <c:pt idx="276">
                  <c:v>Jan 15</c:v>
                </c:pt>
                <c:pt idx="277">
                  <c:v>Jan 16</c:v>
                </c:pt>
                <c:pt idx="278">
                  <c:v>Jan 17</c:v>
                </c:pt>
                <c:pt idx="279">
                  <c:v>Jan 18</c:v>
                </c:pt>
                <c:pt idx="280">
                  <c:v>Jan 19</c:v>
                </c:pt>
                <c:pt idx="281">
                  <c:v>Jan 20</c:v>
                </c:pt>
                <c:pt idx="282">
                  <c:v>Jan 21</c:v>
                </c:pt>
                <c:pt idx="283">
                  <c:v>Jan 22</c:v>
                </c:pt>
                <c:pt idx="284">
                  <c:v>Jan 23</c:v>
                </c:pt>
                <c:pt idx="285">
                  <c:v>Jan 24</c:v>
                </c:pt>
                <c:pt idx="286">
                  <c:v>Jan 25</c:v>
                </c:pt>
                <c:pt idx="287">
                  <c:v>Jan 26</c:v>
                </c:pt>
                <c:pt idx="288">
                  <c:v>Jan 27</c:v>
                </c:pt>
                <c:pt idx="289">
                  <c:v>Jan 28</c:v>
                </c:pt>
                <c:pt idx="290">
                  <c:v>Jan 29</c:v>
                </c:pt>
                <c:pt idx="291">
                  <c:v>Jan 30</c:v>
                </c:pt>
                <c:pt idx="292">
                  <c:v>Jan 31</c:v>
                </c:pt>
                <c:pt idx="293">
                  <c:v>Feb 1</c:v>
                </c:pt>
                <c:pt idx="294">
                  <c:v>Feb 2</c:v>
                </c:pt>
                <c:pt idx="295">
                  <c:v>Feb 3</c:v>
                </c:pt>
                <c:pt idx="296">
                  <c:v>Feb 4</c:v>
                </c:pt>
                <c:pt idx="297">
                  <c:v>Feb 5</c:v>
                </c:pt>
                <c:pt idx="298">
                  <c:v>Feb 6</c:v>
                </c:pt>
                <c:pt idx="299">
                  <c:v>Feb 7</c:v>
                </c:pt>
                <c:pt idx="300">
                  <c:v>Feb 8</c:v>
                </c:pt>
                <c:pt idx="301">
                  <c:v>Feb 9</c:v>
                </c:pt>
                <c:pt idx="302">
                  <c:v>Feb 10</c:v>
                </c:pt>
                <c:pt idx="303">
                  <c:v>Feb 11</c:v>
                </c:pt>
                <c:pt idx="304">
                  <c:v>Feb 12</c:v>
                </c:pt>
                <c:pt idx="305">
                  <c:v>Feb 13</c:v>
                </c:pt>
                <c:pt idx="306">
                  <c:v>Feb 14</c:v>
                </c:pt>
                <c:pt idx="307">
                  <c:v>Feb 15</c:v>
                </c:pt>
                <c:pt idx="308">
                  <c:v>Feb 16</c:v>
                </c:pt>
                <c:pt idx="309">
                  <c:v>Feb 17</c:v>
                </c:pt>
                <c:pt idx="310">
                  <c:v>Feb 18</c:v>
                </c:pt>
                <c:pt idx="311">
                  <c:v>Feb 19</c:v>
                </c:pt>
                <c:pt idx="312">
                  <c:v>Feb 20</c:v>
                </c:pt>
                <c:pt idx="313">
                  <c:v>Feb 21</c:v>
                </c:pt>
                <c:pt idx="314">
                  <c:v>Feb 22</c:v>
                </c:pt>
                <c:pt idx="315">
                  <c:v>Feb 23</c:v>
                </c:pt>
                <c:pt idx="316">
                  <c:v>Feb 24</c:v>
                </c:pt>
                <c:pt idx="317">
                  <c:v>Feb 25</c:v>
                </c:pt>
                <c:pt idx="318">
                  <c:v>Feb 26</c:v>
                </c:pt>
                <c:pt idx="319">
                  <c:v>Feb 27</c:v>
                </c:pt>
                <c:pt idx="320">
                  <c:v>Feb 28</c:v>
                </c:pt>
                <c:pt idx="321">
                  <c:v>Mar 1</c:v>
                </c:pt>
                <c:pt idx="322">
                  <c:v>Mar 2</c:v>
                </c:pt>
                <c:pt idx="323">
                  <c:v>Mar 3</c:v>
                </c:pt>
                <c:pt idx="324">
                  <c:v>Mar 4</c:v>
                </c:pt>
                <c:pt idx="325">
                  <c:v>Mar 5</c:v>
                </c:pt>
                <c:pt idx="326">
                  <c:v>Mar 6</c:v>
                </c:pt>
                <c:pt idx="327">
                  <c:v>Mar 7</c:v>
                </c:pt>
                <c:pt idx="328">
                  <c:v>Mar 8</c:v>
                </c:pt>
                <c:pt idx="329">
                  <c:v>Mar 9</c:v>
                </c:pt>
                <c:pt idx="330">
                  <c:v>Mar 10</c:v>
                </c:pt>
                <c:pt idx="331">
                  <c:v>Mar 11</c:v>
                </c:pt>
                <c:pt idx="332">
                  <c:v>Mar 12</c:v>
                </c:pt>
                <c:pt idx="333">
                  <c:v>Mar 13</c:v>
                </c:pt>
                <c:pt idx="334">
                  <c:v>Mar 14</c:v>
                </c:pt>
                <c:pt idx="335">
                  <c:v>Mar 15</c:v>
                </c:pt>
                <c:pt idx="336">
                  <c:v>Mar 16</c:v>
                </c:pt>
                <c:pt idx="337">
                  <c:v>Mar 17</c:v>
                </c:pt>
                <c:pt idx="338">
                  <c:v>Mar 18</c:v>
                </c:pt>
                <c:pt idx="339">
                  <c:v>Mar 19</c:v>
                </c:pt>
                <c:pt idx="340">
                  <c:v>Mar 20</c:v>
                </c:pt>
                <c:pt idx="341">
                  <c:v>Mar 21</c:v>
                </c:pt>
                <c:pt idx="342">
                  <c:v>Mar 22</c:v>
                </c:pt>
                <c:pt idx="343">
                  <c:v>Mar 23</c:v>
                </c:pt>
                <c:pt idx="344">
                  <c:v>Mar 24</c:v>
                </c:pt>
                <c:pt idx="345">
                  <c:v>Mar 25</c:v>
                </c:pt>
                <c:pt idx="346">
                  <c:v>Mar 26</c:v>
                </c:pt>
                <c:pt idx="347">
                  <c:v>Mar 27</c:v>
                </c:pt>
                <c:pt idx="348">
                  <c:v>Mar 28</c:v>
                </c:pt>
                <c:pt idx="349">
                  <c:v>Mar 29</c:v>
                </c:pt>
                <c:pt idx="350">
                  <c:v>Mar 30</c:v>
                </c:pt>
                <c:pt idx="351">
                  <c:v>Mar 31</c:v>
                </c:pt>
                <c:pt idx="352">
                  <c:v>Apr 1</c:v>
                </c:pt>
                <c:pt idx="353">
                  <c:v>Apr 2</c:v>
                </c:pt>
                <c:pt idx="354">
                  <c:v>Apr 3</c:v>
                </c:pt>
                <c:pt idx="355">
                  <c:v>Apr 4</c:v>
                </c:pt>
                <c:pt idx="356">
                  <c:v>Apr 5</c:v>
                </c:pt>
                <c:pt idx="357">
                  <c:v>Apr 6</c:v>
                </c:pt>
                <c:pt idx="358">
                  <c:v>Apr 7</c:v>
                </c:pt>
                <c:pt idx="359">
                  <c:v>Apr 8</c:v>
                </c:pt>
                <c:pt idx="360">
                  <c:v>Apr 9</c:v>
                </c:pt>
                <c:pt idx="361">
                  <c:v>Apr 10</c:v>
                </c:pt>
                <c:pt idx="362">
                  <c:v>Apr 11</c:v>
                </c:pt>
                <c:pt idx="363">
                  <c:v>Apr 12</c:v>
                </c:pt>
                <c:pt idx="364">
                  <c:v>Apr 13</c:v>
                </c:pt>
                <c:pt idx="365">
                  <c:v>Apr 14</c:v>
                </c:pt>
              </c:strCache>
            </c:strRef>
          </c:cat>
          <c:val>
            <c:numRef>
              <c:f>Users!$C$1:$C$366</c:f>
              <c:numCache>
                <c:formatCode>General</c:formatCode>
                <c:ptCount val="366"/>
                <c:pt idx="0">
                  <c:v>2020</c:v>
                </c:pt>
                <c:pt idx="1">
                  <c:v>1715</c:v>
                </c:pt>
                <c:pt idx="2">
                  <c:v>1211</c:v>
                </c:pt>
                <c:pt idx="3">
                  <c:v>971</c:v>
                </c:pt>
                <c:pt idx="4">
                  <c:v>499</c:v>
                </c:pt>
                <c:pt idx="5">
                  <c:v>507</c:v>
                </c:pt>
                <c:pt idx="6">
                  <c:v>960</c:v>
                </c:pt>
                <c:pt idx="7">
                  <c:v>916</c:v>
                </c:pt>
                <c:pt idx="8">
                  <c:v>1034</c:v>
                </c:pt>
                <c:pt idx="9">
                  <c:v>1164</c:v>
                </c:pt>
                <c:pt idx="10">
                  <c:v>843</c:v>
                </c:pt>
                <c:pt idx="11">
                  <c:v>417</c:v>
                </c:pt>
                <c:pt idx="12">
                  <c:v>416</c:v>
                </c:pt>
                <c:pt idx="13">
                  <c:v>1122</c:v>
                </c:pt>
                <c:pt idx="14">
                  <c:v>1294</c:v>
                </c:pt>
                <c:pt idx="15">
                  <c:v>1120</c:v>
                </c:pt>
                <c:pt idx="16">
                  <c:v>1533</c:v>
                </c:pt>
                <c:pt idx="17">
                  <c:v>1361</c:v>
                </c:pt>
                <c:pt idx="18">
                  <c:v>504</c:v>
                </c:pt>
                <c:pt idx="19">
                  <c:v>494</c:v>
                </c:pt>
                <c:pt idx="20">
                  <c:v>1319</c:v>
                </c:pt>
                <c:pt idx="21">
                  <c:v>1118</c:v>
                </c:pt>
                <c:pt idx="22">
                  <c:v>2391</c:v>
                </c:pt>
                <c:pt idx="23">
                  <c:v>1461</c:v>
                </c:pt>
                <c:pt idx="24">
                  <c:v>1027</c:v>
                </c:pt>
                <c:pt idx="25">
                  <c:v>404</c:v>
                </c:pt>
                <c:pt idx="26">
                  <c:v>322</c:v>
                </c:pt>
                <c:pt idx="27">
                  <c:v>1384</c:v>
                </c:pt>
                <c:pt idx="28">
                  <c:v>1120</c:v>
                </c:pt>
                <c:pt idx="29">
                  <c:v>1254</c:v>
                </c:pt>
                <c:pt idx="30">
                  <c:v>1124</c:v>
                </c:pt>
                <c:pt idx="31">
                  <c:v>989</c:v>
                </c:pt>
                <c:pt idx="32">
                  <c:v>563</c:v>
                </c:pt>
                <c:pt idx="33">
                  <c:v>526</c:v>
                </c:pt>
                <c:pt idx="34">
                  <c:v>1347</c:v>
                </c:pt>
                <c:pt idx="35">
                  <c:v>1348</c:v>
                </c:pt>
                <c:pt idx="36">
                  <c:v>1211</c:v>
                </c:pt>
                <c:pt idx="37">
                  <c:v>1670</c:v>
                </c:pt>
                <c:pt idx="38">
                  <c:v>919</c:v>
                </c:pt>
                <c:pt idx="39">
                  <c:v>503</c:v>
                </c:pt>
                <c:pt idx="40">
                  <c:v>456</c:v>
                </c:pt>
                <c:pt idx="41">
                  <c:v>621</c:v>
                </c:pt>
                <c:pt idx="42">
                  <c:v>1258</c:v>
                </c:pt>
                <c:pt idx="43">
                  <c:v>1232</c:v>
                </c:pt>
                <c:pt idx="44">
                  <c:v>1139</c:v>
                </c:pt>
                <c:pt idx="45">
                  <c:v>1077</c:v>
                </c:pt>
                <c:pt idx="46">
                  <c:v>584</c:v>
                </c:pt>
                <c:pt idx="47">
                  <c:v>507</c:v>
                </c:pt>
                <c:pt idx="48">
                  <c:v>1191</c:v>
                </c:pt>
                <c:pt idx="49">
                  <c:v>1235</c:v>
                </c:pt>
                <c:pt idx="50">
                  <c:v>1501</c:v>
                </c:pt>
                <c:pt idx="51">
                  <c:v>1754</c:v>
                </c:pt>
                <c:pt idx="52">
                  <c:v>1589</c:v>
                </c:pt>
                <c:pt idx="53">
                  <c:v>918</c:v>
                </c:pt>
                <c:pt idx="54">
                  <c:v>1146</c:v>
                </c:pt>
                <c:pt idx="55">
                  <c:v>3808</c:v>
                </c:pt>
                <c:pt idx="56">
                  <c:v>3343</c:v>
                </c:pt>
                <c:pt idx="57">
                  <c:v>2900</c:v>
                </c:pt>
                <c:pt idx="58">
                  <c:v>2260</c:v>
                </c:pt>
                <c:pt idx="59">
                  <c:v>1153</c:v>
                </c:pt>
                <c:pt idx="60">
                  <c:v>841</c:v>
                </c:pt>
                <c:pt idx="61">
                  <c:v>545</c:v>
                </c:pt>
                <c:pt idx="62">
                  <c:v>1145</c:v>
                </c:pt>
                <c:pt idx="63">
                  <c:v>1334</c:v>
                </c:pt>
                <c:pt idx="64">
                  <c:v>1132</c:v>
                </c:pt>
                <c:pt idx="65">
                  <c:v>1411</c:v>
                </c:pt>
                <c:pt idx="66">
                  <c:v>1121</c:v>
                </c:pt>
                <c:pt idx="67">
                  <c:v>641</c:v>
                </c:pt>
                <c:pt idx="68">
                  <c:v>454</c:v>
                </c:pt>
                <c:pt idx="69">
                  <c:v>1987</c:v>
                </c:pt>
                <c:pt idx="70">
                  <c:v>1572</c:v>
                </c:pt>
                <c:pt idx="71">
                  <c:v>1277</c:v>
                </c:pt>
                <c:pt idx="72">
                  <c:v>1110</c:v>
                </c:pt>
                <c:pt idx="73">
                  <c:v>903</c:v>
                </c:pt>
                <c:pt idx="74">
                  <c:v>599</c:v>
                </c:pt>
                <c:pt idx="75">
                  <c:v>534</c:v>
                </c:pt>
                <c:pt idx="76">
                  <c:v>1366</c:v>
                </c:pt>
                <c:pt idx="77">
                  <c:v>1143</c:v>
                </c:pt>
                <c:pt idx="78">
                  <c:v>1625</c:v>
                </c:pt>
                <c:pt idx="79">
                  <c:v>1045</c:v>
                </c:pt>
                <c:pt idx="80">
                  <c:v>765</c:v>
                </c:pt>
                <c:pt idx="81">
                  <c:v>410</c:v>
                </c:pt>
                <c:pt idx="82">
                  <c:v>482</c:v>
                </c:pt>
                <c:pt idx="83">
                  <c:v>976</c:v>
                </c:pt>
                <c:pt idx="84">
                  <c:v>1045</c:v>
                </c:pt>
                <c:pt idx="85">
                  <c:v>1139</c:v>
                </c:pt>
                <c:pt idx="86">
                  <c:v>1140</c:v>
                </c:pt>
                <c:pt idx="87">
                  <c:v>1024</c:v>
                </c:pt>
                <c:pt idx="88">
                  <c:v>580</c:v>
                </c:pt>
                <c:pt idx="89">
                  <c:v>518</c:v>
                </c:pt>
                <c:pt idx="90">
                  <c:v>1365</c:v>
                </c:pt>
                <c:pt idx="91">
                  <c:v>1160</c:v>
                </c:pt>
                <c:pt idx="92">
                  <c:v>1247</c:v>
                </c:pt>
                <c:pt idx="93">
                  <c:v>1569</c:v>
                </c:pt>
                <c:pt idx="94">
                  <c:v>1490</c:v>
                </c:pt>
                <c:pt idx="95">
                  <c:v>641</c:v>
                </c:pt>
                <c:pt idx="96">
                  <c:v>593</c:v>
                </c:pt>
                <c:pt idx="97">
                  <c:v>1200</c:v>
                </c:pt>
                <c:pt idx="98">
                  <c:v>1202</c:v>
                </c:pt>
                <c:pt idx="99">
                  <c:v>1152</c:v>
                </c:pt>
                <c:pt idx="100">
                  <c:v>1102</c:v>
                </c:pt>
                <c:pt idx="101">
                  <c:v>1274</c:v>
                </c:pt>
                <c:pt idx="102">
                  <c:v>973</c:v>
                </c:pt>
                <c:pt idx="103">
                  <c:v>539</c:v>
                </c:pt>
                <c:pt idx="104">
                  <c:v>1138</c:v>
                </c:pt>
                <c:pt idx="105">
                  <c:v>1260</c:v>
                </c:pt>
                <c:pt idx="106">
                  <c:v>1188</c:v>
                </c:pt>
                <c:pt idx="107">
                  <c:v>1057</c:v>
                </c:pt>
                <c:pt idx="108">
                  <c:v>963</c:v>
                </c:pt>
                <c:pt idx="109">
                  <c:v>565</c:v>
                </c:pt>
                <c:pt idx="110">
                  <c:v>537</c:v>
                </c:pt>
                <c:pt idx="111">
                  <c:v>1086</c:v>
                </c:pt>
                <c:pt idx="112">
                  <c:v>1288</c:v>
                </c:pt>
                <c:pt idx="113">
                  <c:v>978</c:v>
                </c:pt>
                <c:pt idx="114">
                  <c:v>1756</c:v>
                </c:pt>
                <c:pt idx="115">
                  <c:v>1534</c:v>
                </c:pt>
                <c:pt idx="116">
                  <c:v>649</c:v>
                </c:pt>
                <c:pt idx="117">
                  <c:v>532</c:v>
                </c:pt>
                <c:pt idx="118">
                  <c:v>1962</c:v>
                </c:pt>
                <c:pt idx="119">
                  <c:v>2082</c:v>
                </c:pt>
                <c:pt idx="120">
                  <c:v>1608</c:v>
                </c:pt>
                <c:pt idx="121">
                  <c:v>1205</c:v>
                </c:pt>
                <c:pt idx="122">
                  <c:v>962</c:v>
                </c:pt>
                <c:pt idx="123">
                  <c:v>672</c:v>
                </c:pt>
                <c:pt idx="124">
                  <c:v>561</c:v>
                </c:pt>
                <c:pt idx="125">
                  <c:v>1272</c:v>
                </c:pt>
                <c:pt idx="126">
                  <c:v>1059</c:v>
                </c:pt>
                <c:pt idx="127">
                  <c:v>1437</c:v>
                </c:pt>
                <c:pt idx="128">
                  <c:v>1136</c:v>
                </c:pt>
                <c:pt idx="129">
                  <c:v>1101</c:v>
                </c:pt>
                <c:pt idx="130">
                  <c:v>644</c:v>
                </c:pt>
                <c:pt idx="131">
                  <c:v>537</c:v>
                </c:pt>
                <c:pt idx="132">
                  <c:v>1161</c:v>
                </c:pt>
                <c:pt idx="133">
                  <c:v>1119</c:v>
                </c:pt>
                <c:pt idx="134">
                  <c:v>1126</c:v>
                </c:pt>
                <c:pt idx="135">
                  <c:v>1113</c:v>
                </c:pt>
                <c:pt idx="136">
                  <c:v>1175</c:v>
                </c:pt>
                <c:pt idx="137">
                  <c:v>562</c:v>
                </c:pt>
                <c:pt idx="138">
                  <c:v>550</c:v>
                </c:pt>
                <c:pt idx="139">
                  <c:v>1211</c:v>
                </c:pt>
                <c:pt idx="140">
                  <c:v>1184</c:v>
                </c:pt>
                <c:pt idx="141">
                  <c:v>1251</c:v>
                </c:pt>
                <c:pt idx="142">
                  <c:v>1507</c:v>
                </c:pt>
                <c:pt idx="143">
                  <c:v>1449</c:v>
                </c:pt>
                <c:pt idx="144">
                  <c:v>556</c:v>
                </c:pt>
                <c:pt idx="145">
                  <c:v>598</c:v>
                </c:pt>
                <c:pt idx="146">
                  <c:v>983</c:v>
                </c:pt>
                <c:pt idx="147">
                  <c:v>1291</c:v>
                </c:pt>
                <c:pt idx="148">
                  <c:v>1577</c:v>
                </c:pt>
                <c:pt idx="149">
                  <c:v>1479</c:v>
                </c:pt>
                <c:pt idx="150">
                  <c:v>1557</c:v>
                </c:pt>
                <c:pt idx="151">
                  <c:v>782</c:v>
                </c:pt>
                <c:pt idx="152">
                  <c:v>909</c:v>
                </c:pt>
                <c:pt idx="153">
                  <c:v>1863</c:v>
                </c:pt>
                <c:pt idx="154">
                  <c:v>1667</c:v>
                </c:pt>
                <c:pt idx="155">
                  <c:v>1624</c:v>
                </c:pt>
                <c:pt idx="156">
                  <c:v>1566</c:v>
                </c:pt>
                <c:pt idx="157">
                  <c:v>1579</c:v>
                </c:pt>
                <c:pt idx="158">
                  <c:v>905</c:v>
                </c:pt>
                <c:pt idx="159">
                  <c:v>892</c:v>
                </c:pt>
                <c:pt idx="160">
                  <c:v>2211</c:v>
                </c:pt>
                <c:pt idx="161">
                  <c:v>2419</c:v>
                </c:pt>
                <c:pt idx="162">
                  <c:v>2106</c:v>
                </c:pt>
                <c:pt idx="163">
                  <c:v>1916</c:v>
                </c:pt>
                <c:pt idx="164">
                  <c:v>1755</c:v>
                </c:pt>
                <c:pt idx="165">
                  <c:v>811</c:v>
                </c:pt>
                <c:pt idx="166">
                  <c:v>913</c:v>
                </c:pt>
                <c:pt idx="167">
                  <c:v>1746</c:v>
                </c:pt>
                <c:pt idx="168">
                  <c:v>1976</c:v>
                </c:pt>
                <c:pt idx="169">
                  <c:v>1914</c:v>
                </c:pt>
                <c:pt idx="170">
                  <c:v>1764</c:v>
                </c:pt>
                <c:pt idx="171">
                  <c:v>1798</c:v>
                </c:pt>
                <c:pt idx="172">
                  <c:v>931</c:v>
                </c:pt>
                <c:pt idx="173">
                  <c:v>940</c:v>
                </c:pt>
                <c:pt idx="174">
                  <c:v>1933</c:v>
                </c:pt>
                <c:pt idx="175">
                  <c:v>1723</c:v>
                </c:pt>
                <c:pt idx="176">
                  <c:v>1636</c:v>
                </c:pt>
                <c:pt idx="177">
                  <c:v>2047</c:v>
                </c:pt>
                <c:pt idx="178">
                  <c:v>1985</c:v>
                </c:pt>
                <c:pt idx="179">
                  <c:v>1040</c:v>
                </c:pt>
                <c:pt idx="180">
                  <c:v>1053</c:v>
                </c:pt>
                <c:pt idx="181">
                  <c:v>1840</c:v>
                </c:pt>
                <c:pt idx="182">
                  <c:v>2249</c:v>
                </c:pt>
                <c:pt idx="183">
                  <c:v>2027</c:v>
                </c:pt>
                <c:pt idx="184">
                  <c:v>1993</c:v>
                </c:pt>
                <c:pt idx="185">
                  <c:v>2063</c:v>
                </c:pt>
                <c:pt idx="186">
                  <c:v>932</c:v>
                </c:pt>
                <c:pt idx="187">
                  <c:v>928</c:v>
                </c:pt>
                <c:pt idx="188">
                  <c:v>2306</c:v>
                </c:pt>
                <c:pt idx="189">
                  <c:v>2607</c:v>
                </c:pt>
                <c:pt idx="190">
                  <c:v>2454</c:v>
                </c:pt>
                <c:pt idx="191">
                  <c:v>2090</c:v>
                </c:pt>
                <c:pt idx="192">
                  <c:v>2372</c:v>
                </c:pt>
                <c:pt idx="193">
                  <c:v>973</c:v>
                </c:pt>
                <c:pt idx="194">
                  <c:v>1147</c:v>
                </c:pt>
                <c:pt idx="195">
                  <c:v>2289</c:v>
                </c:pt>
                <c:pt idx="196">
                  <c:v>2810</c:v>
                </c:pt>
                <c:pt idx="197">
                  <c:v>2467</c:v>
                </c:pt>
                <c:pt idx="198">
                  <c:v>2419</c:v>
                </c:pt>
                <c:pt idx="199">
                  <c:v>1982</c:v>
                </c:pt>
                <c:pt idx="200">
                  <c:v>853</c:v>
                </c:pt>
                <c:pt idx="201">
                  <c:v>1000</c:v>
                </c:pt>
                <c:pt idx="202">
                  <c:v>2635</c:v>
                </c:pt>
                <c:pt idx="203">
                  <c:v>2631</c:v>
                </c:pt>
                <c:pt idx="204">
                  <c:v>2221</c:v>
                </c:pt>
                <c:pt idx="205">
                  <c:v>2442</c:v>
                </c:pt>
                <c:pt idx="206">
                  <c:v>2390</c:v>
                </c:pt>
                <c:pt idx="207">
                  <c:v>1002</c:v>
                </c:pt>
                <c:pt idx="208">
                  <c:v>1263</c:v>
                </c:pt>
                <c:pt idx="209">
                  <c:v>2765</c:v>
                </c:pt>
                <c:pt idx="210">
                  <c:v>3401</c:v>
                </c:pt>
                <c:pt idx="211">
                  <c:v>2845</c:v>
                </c:pt>
                <c:pt idx="212">
                  <c:v>2825</c:v>
                </c:pt>
                <c:pt idx="213">
                  <c:v>2808</c:v>
                </c:pt>
                <c:pt idx="214">
                  <c:v>1255</c:v>
                </c:pt>
                <c:pt idx="215">
                  <c:v>1972</c:v>
                </c:pt>
                <c:pt idx="216">
                  <c:v>5664</c:v>
                </c:pt>
                <c:pt idx="217">
                  <c:v>4928</c:v>
                </c:pt>
                <c:pt idx="218">
                  <c:v>4252</c:v>
                </c:pt>
                <c:pt idx="219">
                  <c:v>3747</c:v>
                </c:pt>
                <c:pt idx="220">
                  <c:v>2695</c:v>
                </c:pt>
                <c:pt idx="221">
                  <c:v>1148</c:v>
                </c:pt>
                <c:pt idx="222">
                  <c:v>1234</c:v>
                </c:pt>
                <c:pt idx="223">
                  <c:v>2114</c:v>
                </c:pt>
                <c:pt idx="224">
                  <c:v>1930</c:v>
                </c:pt>
                <c:pt idx="225">
                  <c:v>1519</c:v>
                </c:pt>
                <c:pt idx="226">
                  <c:v>941</c:v>
                </c:pt>
                <c:pt idx="227">
                  <c:v>1246</c:v>
                </c:pt>
                <c:pt idx="228">
                  <c:v>929</c:v>
                </c:pt>
                <c:pt idx="229">
                  <c:v>1082</c:v>
                </c:pt>
                <c:pt idx="230">
                  <c:v>3113</c:v>
                </c:pt>
                <c:pt idx="231">
                  <c:v>2242</c:v>
                </c:pt>
                <c:pt idx="232">
                  <c:v>2912</c:v>
                </c:pt>
                <c:pt idx="233">
                  <c:v>2106</c:v>
                </c:pt>
                <c:pt idx="234">
                  <c:v>2329</c:v>
                </c:pt>
                <c:pt idx="235">
                  <c:v>989</c:v>
                </c:pt>
                <c:pt idx="236">
                  <c:v>1055</c:v>
                </c:pt>
                <c:pt idx="237">
                  <c:v>2325</c:v>
                </c:pt>
                <c:pt idx="238">
                  <c:v>2267</c:v>
                </c:pt>
                <c:pt idx="239">
                  <c:v>2248</c:v>
                </c:pt>
                <c:pt idx="240">
                  <c:v>2330</c:v>
                </c:pt>
                <c:pt idx="241">
                  <c:v>2433</c:v>
                </c:pt>
                <c:pt idx="242">
                  <c:v>1140</c:v>
                </c:pt>
                <c:pt idx="243">
                  <c:v>1034</c:v>
                </c:pt>
                <c:pt idx="244">
                  <c:v>2232</c:v>
                </c:pt>
                <c:pt idx="245">
                  <c:v>2305</c:v>
                </c:pt>
                <c:pt idx="246">
                  <c:v>2295</c:v>
                </c:pt>
                <c:pt idx="247">
                  <c:v>2022</c:v>
                </c:pt>
                <c:pt idx="248">
                  <c:v>2190</c:v>
                </c:pt>
                <c:pt idx="249">
                  <c:v>826</c:v>
                </c:pt>
                <c:pt idx="250">
                  <c:v>919</c:v>
                </c:pt>
                <c:pt idx="251">
                  <c:v>1938</c:v>
                </c:pt>
                <c:pt idx="252">
                  <c:v>1543</c:v>
                </c:pt>
                <c:pt idx="253">
                  <c:v>1369</c:v>
                </c:pt>
                <c:pt idx="254">
                  <c:v>1144</c:v>
                </c:pt>
                <c:pt idx="255">
                  <c:v>692</c:v>
                </c:pt>
                <c:pt idx="256">
                  <c:v>730</c:v>
                </c:pt>
                <c:pt idx="257">
                  <c:v>976</c:v>
                </c:pt>
                <c:pt idx="258">
                  <c:v>1096</c:v>
                </c:pt>
                <c:pt idx="259">
                  <c:v>1095</c:v>
                </c:pt>
                <c:pt idx="260">
                  <c:v>1095</c:v>
                </c:pt>
                <c:pt idx="261">
                  <c:v>867</c:v>
                </c:pt>
                <c:pt idx="262">
                  <c:v>765</c:v>
                </c:pt>
                <c:pt idx="263">
                  <c:v>723</c:v>
                </c:pt>
                <c:pt idx="264">
                  <c:v>915</c:v>
                </c:pt>
                <c:pt idx="265">
                  <c:v>1537</c:v>
                </c:pt>
                <c:pt idx="266">
                  <c:v>2887</c:v>
                </c:pt>
                <c:pt idx="267">
                  <c:v>1932</c:v>
                </c:pt>
                <c:pt idx="268">
                  <c:v>2108</c:v>
                </c:pt>
                <c:pt idx="269">
                  <c:v>2591</c:v>
                </c:pt>
                <c:pt idx="270">
                  <c:v>1070</c:v>
                </c:pt>
                <c:pt idx="271">
                  <c:v>1159</c:v>
                </c:pt>
                <c:pt idx="272">
                  <c:v>3977</c:v>
                </c:pt>
                <c:pt idx="273">
                  <c:v>2641</c:v>
                </c:pt>
                <c:pt idx="274">
                  <c:v>2523</c:v>
                </c:pt>
                <c:pt idx="275">
                  <c:v>2355</c:v>
                </c:pt>
                <c:pt idx="276">
                  <c:v>2550</c:v>
                </c:pt>
                <c:pt idx="277">
                  <c:v>1183</c:v>
                </c:pt>
                <c:pt idx="278">
                  <c:v>1169</c:v>
                </c:pt>
                <c:pt idx="279">
                  <c:v>1872</c:v>
                </c:pt>
                <c:pt idx="280">
                  <c:v>2423</c:v>
                </c:pt>
                <c:pt idx="281">
                  <c:v>2561</c:v>
                </c:pt>
                <c:pt idx="282">
                  <c:v>2555</c:v>
                </c:pt>
                <c:pt idx="283">
                  <c:v>2870</c:v>
                </c:pt>
                <c:pt idx="284">
                  <c:v>1256</c:v>
                </c:pt>
                <c:pt idx="285">
                  <c:v>1273</c:v>
                </c:pt>
                <c:pt idx="286">
                  <c:v>3024</c:v>
                </c:pt>
                <c:pt idx="287">
                  <c:v>2696</c:v>
                </c:pt>
                <c:pt idx="288">
                  <c:v>2646</c:v>
                </c:pt>
                <c:pt idx="289">
                  <c:v>2183</c:v>
                </c:pt>
                <c:pt idx="290">
                  <c:v>2398</c:v>
                </c:pt>
                <c:pt idx="291">
                  <c:v>1069</c:v>
                </c:pt>
                <c:pt idx="292">
                  <c:v>3885</c:v>
                </c:pt>
                <c:pt idx="293">
                  <c:v>3881</c:v>
                </c:pt>
                <c:pt idx="294">
                  <c:v>3917</c:v>
                </c:pt>
                <c:pt idx="295">
                  <c:v>2611</c:v>
                </c:pt>
                <c:pt idx="296">
                  <c:v>2358</c:v>
                </c:pt>
                <c:pt idx="297">
                  <c:v>2847</c:v>
                </c:pt>
                <c:pt idx="298">
                  <c:v>1157</c:v>
                </c:pt>
                <c:pt idx="299">
                  <c:v>1235</c:v>
                </c:pt>
                <c:pt idx="300">
                  <c:v>2784</c:v>
                </c:pt>
                <c:pt idx="301">
                  <c:v>3750</c:v>
                </c:pt>
                <c:pt idx="302">
                  <c:v>2992</c:v>
                </c:pt>
                <c:pt idx="303">
                  <c:v>3051</c:v>
                </c:pt>
                <c:pt idx="304">
                  <c:v>2477</c:v>
                </c:pt>
                <c:pt idx="305">
                  <c:v>1131</c:v>
                </c:pt>
                <c:pt idx="306">
                  <c:v>1446</c:v>
                </c:pt>
                <c:pt idx="307">
                  <c:v>2625</c:v>
                </c:pt>
                <c:pt idx="308">
                  <c:v>2740</c:v>
                </c:pt>
                <c:pt idx="309">
                  <c:v>3072</c:v>
                </c:pt>
                <c:pt idx="310">
                  <c:v>2631</c:v>
                </c:pt>
                <c:pt idx="311">
                  <c:v>2591</c:v>
                </c:pt>
                <c:pt idx="312">
                  <c:v>1294</c:v>
                </c:pt>
                <c:pt idx="313">
                  <c:v>1337</c:v>
                </c:pt>
                <c:pt idx="314">
                  <c:v>3229</c:v>
                </c:pt>
                <c:pt idx="315">
                  <c:v>2760</c:v>
                </c:pt>
                <c:pt idx="316">
                  <c:v>2632</c:v>
                </c:pt>
                <c:pt idx="317">
                  <c:v>2599</c:v>
                </c:pt>
                <c:pt idx="318">
                  <c:v>2130</c:v>
                </c:pt>
                <c:pt idx="319">
                  <c:v>1398</c:v>
                </c:pt>
                <c:pt idx="320">
                  <c:v>1772</c:v>
                </c:pt>
                <c:pt idx="321">
                  <c:v>3719</c:v>
                </c:pt>
                <c:pt idx="322">
                  <c:v>4112</c:v>
                </c:pt>
                <c:pt idx="323">
                  <c:v>3516</c:v>
                </c:pt>
                <c:pt idx="324">
                  <c:v>3010</c:v>
                </c:pt>
                <c:pt idx="325">
                  <c:v>2475</c:v>
                </c:pt>
                <c:pt idx="326">
                  <c:v>1171</c:v>
                </c:pt>
                <c:pt idx="327">
                  <c:v>1358</c:v>
                </c:pt>
                <c:pt idx="328">
                  <c:v>3102</c:v>
                </c:pt>
                <c:pt idx="329">
                  <c:v>2515</c:v>
                </c:pt>
                <c:pt idx="330">
                  <c:v>3373</c:v>
                </c:pt>
                <c:pt idx="331">
                  <c:v>2907</c:v>
                </c:pt>
                <c:pt idx="332">
                  <c:v>2161</c:v>
                </c:pt>
                <c:pt idx="333">
                  <c:v>1083</c:v>
                </c:pt>
                <c:pt idx="334">
                  <c:v>1278</c:v>
                </c:pt>
                <c:pt idx="335">
                  <c:v>2311</c:v>
                </c:pt>
                <c:pt idx="336">
                  <c:v>3054</c:v>
                </c:pt>
                <c:pt idx="337">
                  <c:v>2497</c:v>
                </c:pt>
                <c:pt idx="338">
                  <c:v>2837</c:v>
                </c:pt>
                <c:pt idx="339">
                  <c:v>2499</c:v>
                </c:pt>
                <c:pt idx="340">
                  <c:v>1156</c:v>
                </c:pt>
                <c:pt idx="341">
                  <c:v>1266</c:v>
                </c:pt>
                <c:pt idx="342">
                  <c:v>2671</c:v>
                </c:pt>
                <c:pt idx="343">
                  <c:v>2580</c:v>
                </c:pt>
                <c:pt idx="344">
                  <c:v>2875</c:v>
                </c:pt>
                <c:pt idx="345">
                  <c:v>2418</c:v>
                </c:pt>
                <c:pt idx="346">
                  <c:v>2655</c:v>
                </c:pt>
                <c:pt idx="347">
                  <c:v>1068</c:v>
                </c:pt>
                <c:pt idx="348">
                  <c:v>1339</c:v>
                </c:pt>
                <c:pt idx="349">
                  <c:v>3029</c:v>
                </c:pt>
                <c:pt idx="350">
                  <c:v>2465</c:v>
                </c:pt>
                <c:pt idx="351">
                  <c:v>3321</c:v>
                </c:pt>
                <c:pt idx="352">
                  <c:v>3439</c:v>
                </c:pt>
                <c:pt idx="353">
                  <c:v>4073</c:v>
                </c:pt>
                <c:pt idx="354">
                  <c:v>1396</c:v>
                </c:pt>
                <c:pt idx="355">
                  <c:v>1448</c:v>
                </c:pt>
                <c:pt idx="356">
                  <c:v>3287</c:v>
                </c:pt>
                <c:pt idx="357">
                  <c:v>2821</c:v>
                </c:pt>
                <c:pt idx="358">
                  <c:v>2589</c:v>
                </c:pt>
                <c:pt idx="359">
                  <c:v>2783</c:v>
                </c:pt>
                <c:pt idx="360">
                  <c:v>2703</c:v>
                </c:pt>
                <c:pt idx="361">
                  <c:v>1440</c:v>
                </c:pt>
                <c:pt idx="362">
                  <c:v>1201</c:v>
                </c:pt>
                <c:pt idx="363">
                  <c:v>2323</c:v>
                </c:pt>
                <c:pt idx="364">
                  <c:v>2679</c:v>
                </c:pt>
                <c:pt idx="365">
                  <c:v>3201</c:v>
                </c:pt>
              </c:numCache>
            </c:numRef>
          </c:val>
          <c:smooth val="0"/>
          <c:extLst>
            <c:ext xmlns:c16="http://schemas.microsoft.com/office/drawing/2014/chart" uri="{C3380CC4-5D6E-409C-BE32-E72D297353CC}">
              <c16:uniqueId val="{00000003-469F-8A47-BBDB-DF11E8C1B10B}"/>
            </c:ext>
          </c:extLst>
        </c:ser>
        <c:dLbls>
          <c:showLegendKey val="0"/>
          <c:showVal val="0"/>
          <c:showCatName val="0"/>
          <c:showSerName val="0"/>
          <c:showPercent val="0"/>
          <c:showBubbleSize val="0"/>
        </c:dLbls>
        <c:smooth val="0"/>
        <c:axId val="2145128144"/>
        <c:axId val="2145119360"/>
      </c:lineChart>
      <c:catAx>
        <c:axId val="2145128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0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2145119360"/>
        <c:crosses val="autoZero"/>
        <c:auto val="1"/>
        <c:lblAlgn val="ctr"/>
        <c:lblOffset val="100"/>
        <c:tickLblSkip val="7"/>
        <c:tickMarkSkip val="1"/>
        <c:noMultiLvlLbl val="0"/>
      </c:catAx>
      <c:valAx>
        <c:axId val="2145119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crossAx val="21451281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95000"/>
                  <a:lumOff val="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Number of recipients </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Sheet1!$A$2:$A$9</c:f>
              <c:numCache>
                <c:formatCode>m/d/yyyy</c:formatCode>
                <c:ptCount val="8"/>
                <c:pt idx="0">
                  <c:v>43967</c:v>
                </c:pt>
                <c:pt idx="1">
                  <c:v>43981</c:v>
                </c:pt>
                <c:pt idx="2">
                  <c:v>44092</c:v>
                </c:pt>
                <c:pt idx="3">
                  <c:v>44099</c:v>
                </c:pt>
                <c:pt idx="4">
                  <c:v>44204</c:v>
                </c:pt>
                <c:pt idx="5">
                  <c:v>44302</c:v>
                </c:pt>
                <c:pt idx="6">
                  <c:v>44309</c:v>
                </c:pt>
                <c:pt idx="7">
                  <c:v>44316</c:v>
                </c:pt>
              </c:numCache>
            </c:numRef>
          </c:cat>
          <c:val>
            <c:numRef>
              <c:f>Sheet1!$B$2:$B$9</c:f>
              <c:numCache>
                <c:formatCode>_(* #,##0_);_(* \(#,##0\);_(* "-"??_);_(@_)</c:formatCode>
                <c:ptCount val="8"/>
                <c:pt idx="0">
                  <c:v>6904</c:v>
                </c:pt>
                <c:pt idx="1">
                  <c:v>6879</c:v>
                </c:pt>
                <c:pt idx="2">
                  <c:v>15433</c:v>
                </c:pt>
                <c:pt idx="3">
                  <c:v>15342</c:v>
                </c:pt>
                <c:pt idx="4">
                  <c:v>16350</c:v>
                </c:pt>
                <c:pt idx="5">
                  <c:v>38513</c:v>
                </c:pt>
                <c:pt idx="6">
                  <c:v>38453</c:v>
                </c:pt>
                <c:pt idx="7">
                  <c:v>38351</c:v>
                </c:pt>
              </c:numCache>
            </c:numRef>
          </c:val>
          <c:extLst>
            <c:ext xmlns:c16="http://schemas.microsoft.com/office/drawing/2014/chart" uri="{C3380CC4-5D6E-409C-BE32-E72D297353CC}">
              <c16:uniqueId val="{00000000-C969-4547-80F3-38C25868A2B2}"/>
            </c:ext>
          </c:extLst>
        </c:ser>
        <c:ser>
          <c:idx val="1"/>
          <c:order val="1"/>
          <c:tx>
            <c:strRef>
              <c:f>Sheet1!$C$1</c:f>
              <c:strCache>
                <c:ptCount val="1"/>
                <c:pt idx="0">
                  <c:v> Email open count </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Sheet1!$A$2:$A$9</c:f>
              <c:numCache>
                <c:formatCode>m/d/yyyy</c:formatCode>
                <c:ptCount val="8"/>
                <c:pt idx="0">
                  <c:v>43967</c:v>
                </c:pt>
                <c:pt idx="1">
                  <c:v>43981</c:v>
                </c:pt>
                <c:pt idx="2">
                  <c:v>44092</c:v>
                </c:pt>
                <c:pt idx="3">
                  <c:v>44099</c:v>
                </c:pt>
                <c:pt idx="4">
                  <c:v>44204</c:v>
                </c:pt>
                <c:pt idx="5">
                  <c:v>44302</c:v>
                </c:pt>
                <c:pt idx="6">
                  <c:v>44309</c:v>
                </c:pt>
                <c:pt idx="7">
                  <c:v>44316</c:v>
                </c:pt>
              </c:numCache>
            </c:numRef>
          </c:cat>
          <c:val>
            <c:numRef>
              <c:f>Sheet1!$C$2:$C$9</c:f>
              <c:numCache>
                <c:formatCode>_(* #,##0_);_(* \(#,##0\);_(* "-"??_);_(@_)</c:formatCode>
                <c:ptCount val="8"/>
                <c:pt idx="0">
                  <c:v>2824</c:v>
                </c:pt>
                <c:pt idx="1">
                  <c:v>2656</c:v>
                </c:pt>
                <c:pt idx="2">
                  <c:v>4290</c:v>
                </c:pt>
                <c:pt idx="3">
                  <c:v>4335</c:v>
                </c:pt>
                <c:pt idx="4">
                  <c:v>4643</c:v>
                </c:pt>
                <c:pt idx="5">
                  <c:v>9334</c:v>
                </c:pt>
                <c:pt idx="6">
                  <c:v>8919</c:v>
                </c:pt>
                <c:pt idx="7">
                  <c:v>8637</c:v>
                </c:pt>
              </c:numCache>
            </c:numRef>
          </c:val>
          <c:extLst>
            <c:ext xmlns:c16="http://schemas.microsoft.com/office/drawing/2014/chart" uri="{C3380CC4-5D6E-409C-BE32-E72D297353CC}">
              <c16:uniqueId val="{00000001-C969-4547-80F3-38C25868A2B2}"/>
            </c:ext>
          </c:extLst>
        </c:ser>
        <c:ser>
          <c:idx val="2"/>
          <c:order val="2"/>
          <c:tx>
            <c:strRef>
              <c:f>Sheet1!$D$1</c:f>
              <c:strCache>
                <c:ptCount val="1"/>
                <c:pt idx="0">
                  <c:v> Gross click-through count </c:v>
                </c:pt>
              </c:strCache>
            </c:strRef>
          </c:tx>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invertIfNegative val="0"/>
          <c:cat>
            <c:numRef>
              <c:f>Sheet1!$A$2:$A$9</c:f>
              <c:numCache>
                <c:formatCode>m/d/yyyy</c:formatCode>
                <c:ptCount val="8"/>
                <c:pt idx="0">
                  <c:v>43967</c:v>
                </c:pt>
                <c:pt idx="1">
                  <c:v>43981</c:v>
                </c:pt>
                <c:pt idx="2">
                  <c:v>44092</c:v>
                </c:pt>
                <c:pt idx="3">
                  <c:v>44099</c:v>
                </c:pt>
                <c:pt idx="4">
                  <c:v>44204</c:v>
                </c:pt>
                <c:pt idx="5">
                  <c:v>44302</c:v>
                </c:pt>
                <c:pt idx="6">
                  <c:v>44309</c:v>
                </c:pt>
                <c:pt idx="7">
                  <c:v>44316</c:v>
                </c:pt>
              </c:numCache>
            </c:numRef>
          </c:cat>
          <c:val>
            <c:numRef>
              <c:f>Sheet1!$D$2:$D$9</c:f>
              <c:numCache>
                <c:formatCode>0</c:formatCode>
                <c:ptCount val="8"/>
                <c:pt idx="0">
                  <c:v>493.95000000000005</c:v>
                </c:pt>
                <c:pt idx="1">
                  <c:v>399.6</c:v>
                </c:pt>
                <c:pt idx="2">
                  <c:v>534.65</c:v>
                </c:pt>
                <c:pt idx="3">
                  <c:v>804.75</c:v>
                </c:pt>
                <c:pt idx="4">
                  <c:v>815.85</c:v>
                </c:pt>
                <c:pt idx="5">
                  <c:v>2697.3</c:v>
                </c:pt>
                <c:pt idx="6">
                  <c:v>1739</c:v>
                </c:pt>
                <c:pt idx="7">
                  <c:v>2255.15</c:v>
                </c:pt>
              </c:numCache>
            </c:numRef>
          </c:val>
          <c:extLst>
            <c:ext xmlns:c16="http://schemas.microsoft.com/office/drawing/2014/chart" uri="{C3380CC4-5D6E-409C-BE32-E72D297353CC}">
              <c16:uniqueId val="{00000002-C969-4547-80F3-38C25868A2B2}"/>
            </c:ext>
          </c:extLst>
        </c:ser>
        <c:dLbls>
          <c:showLegendKey val="0"/>
          <c:showVal val="0"/>
          <c:showCatName val="0"/>
          <c:showSerName val="0"/>
          <c:showPercent val="0"/>
          <c:showBubbleSize val="0"/>
        </c:dLbls>
        <c:gapWidth val="100"/>
        <c:overlap val="-24"/>
        <c:axId val="1214067264"/>
        <c:axId val="1214071200"/>
      </c:barChart>
      <c:catAx>
        <c:axId val="1214067264"/>
        <c:scaling>
          <c:orientation val="minMax"/>
        </c:scaling>
        <c:delete val="0"/>
        <c:axPos val="b"/>
        <c:numFmt formatCode="m/d/yyyy"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214071200"/>
        <c:crosses val="autoZero"/>
        <c:auto val="0"/>
        <c:lblAlgn val="ctr"/>
        <c:lblOffset val="100"/>
        <c:noMultiLvlLbl val="0"/>
      </c:catAx>
      <c:valAx>
        <c:axId val="1214071200"/>
        <c:scaling>
          <c:orientation val="minMax"/>
        </c:scaling>
        <c:delete val="0"/>
        <c:axPos val="l"/>
        <c:majorGridlines>
          <c:spPr>
            <a:ln w="9525" cap="flat" cmpd="sng" algn="ctr">
              <a:solidFill>
                <a:schemeClr val="lt1">
                  <a:lumMod val="95000"/>
                  <a:alpha val="10000"/>
                </a:schemeClr>
              </a:solidFill>
              <a:round/>
            </a:ln>
            <a:effectLst/>
          </c:spPr>
        </c:majorGridlines>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lt1">
                    <a:lumMod val="85000"/>
                  </a:schemeClr>
                </a:solidFill>
                <a:latin typeface="+mn-lt"/>
                <a:ea typeface="+mn-ea"/>
                <a:cs typeface="+mn-cs"/>
              </a:defRPr>
            </a:pPr>
            <a:endParaRPr lang="en-US"/>
          </a:p>
        </c:txPr>
        <c:crossAx val="1214067264"/>
        <c:crossesAt val="43967"/>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lt1">
                  <a:lumMod val="8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3511254403248E-2"/>
          <c:y val="0.13763118440779609"/>
          <c:w val="0.97372977491193502"/>
          <c:h val="0.79507490349313537"/>
        </c:manualLayout>
      </c:layout>
      <c:lineChart>
        <c:grouping val="standard"/>
        <c:varyColors val="0"/>
        <c:ser>
          <c:idx val="0"/>
          <c:order val="0"/>
          <c:tx>
            <c:strRef>
              <c:f>'Monthly views'!$B$2</c:f>
              <c:strCache>
                <c:ptCount val="1"/>
                <c:pt idx="0">
                  <c:v>Pageviews</c:v>
                </c:pt>
              </c:strCache>
            </c:strRef>
          </c:tx>
          <c:spPr>
            <a:ln w="25400" cap="rnd">
              <a:solidFill>
                <a:schemeClr val="lt1"/>
              </a:solidFill>
              <a:round/>
            </a:ln>
            <a:effectLst>
              <a:outerShdw dist="25400" dir="2700000" algn="tl" rotWithShape="0">
                <a:schemeClr val="accent1"/>
              </a:outerShdw>
            </a:effectLst>
          </c:spPr>
          <c:marker>
            <c:symbol val="none"/>
          </c:marker>
          <c:dLbls>
            <c:spPr>
              <a:solidFill>
                <a:schemeClr val="accent1"/>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'Monthly views'!$A$3:$A$16</c:f>
              <c:numCache>
                <c:formatCode>mmm\-yy</c:formatCode>
                <c:ptCount val="14"/>
                <c:pt idx="0">
                  <c:v>43922</c:v>
                </c:pt>
                <c:pt idx="1">
                  <c:v>43952</c:v>
                </c:pt>
                <c:pt idx="2">
                  <c:v>43983</c:v>
                </c:pt>
                <c:pt idx="3">
                  <c:v>44013</c:v>
                </c:pt>
                <c:pt idx="4">
                  <c:v>44044</c:v>
                </c:pt>
                <c:pt idx="5">
                  <c:v>44075</c:v>
                </c:pt>
                <c:pt idx="6">
                  <c:v>44105</c:v>
                </c:pt>
                <c:pt idx="7">
                  <c:v>44136</c:v>
                </c:pt>
                <c:pt idx="8">
                  <c:v>44166</c:v>
                </c:pt>
                <c:pt idx="9">
                  <c:v>44197</c:v>
                </c:pt>
                <c:pt idx="10">
                  <c:v>44228</c:v>
                </c:pt>
                <c:pt idx="11">
                  <c:v>44256</c:v>
                </c:pt>
                <c:pt idx="12">
                  <c:v>44287</c:v>
                </c:pt>
                <c:pt idx="13">
                  <c:v>44317</c:v>
                </c:pt>
              </c:numCache>
            </c:numRef>
          </c:cat>
          <c:val>
            <c:numRef>
              <c:f>'Monthly views'!$B$3:$B$16</c:f>
              <c:numCache>
                <c:formatCode>General</c:formatCode>
                <c:ptCount val="14"/>
                <c:pt idx="0">
                  <c:v>2458</c:v>
                </c:pt>
                <c:pt idx="1">
                  <c:v>9512</c:v>
                </c:pt>
                <c:pt idx="2">
                  <c:v>13863</c:v>
                </c:pt>
                <c:pt idx="3">
                  <c:v>8942</c:v>
                </c:pt>
                <c:pt idx="4">
                  <c:v>12354</c:v>
                </c:pt>
                <c:pt idx="5">
                  <c:v>21145</c:v>
                </c:pt>
                <c:pt idx="6">
                  <c:v>34004</c:v>
                </c:pt>
                <c:pt idx="7">
                  <c:v>32070</c:v>
                </c:pt>
                <c:pt idx="8">
                  <c:v>30473</c:v>
                </c:pt>
                <c:pt idx="9">
                  <c:v>39024</c:v>
                </c:pt>
                <c:pt idx="10">
                  <c:v>35904</c:v>
                </c:pt>
                <c:pt idx="11">
                  <c:v>44365</c:v>
                </c:pt>
                <c:pt idx="12">
                  <c:v>62317</c:v>
                </c:pt>
                <c:pt idx="13">
                  <c:v>66527</c:v>
                </c:pt>
              </c:numCache>
            </c:numRef>
          </c:val>
          <c:smooth val="0"/>
          <c:extLst>
            <c:ext xmlns:c16="http://schemas.microsoft.com/office/drawing/2014/chart" uri="{C3380CC4-5D6E-409C-BE32-E72D297353CC}">
              <c16:uniqueId val="{00000000-3233-BF4B-9FDB-8DE83D56CCCB}"/>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617704168"/>
        <c:axId val="617699248"/>
      </c:lineChart>
      <c:dateAx>
        <c:axId val="617704168"/>
        <c:scaling>
          <c:orientation val="minMax"/>
        </c:scaling>
        <c:delete val="0"/>
        <c:axPos val="b"/>
        <c:numFmt formatCode="mmm\-yy"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spc="30" baseline="0">
                <a:solidFill>
                  <a:schemeClr val="lt1"/>
                </a:solidFill>
                <a:latin typeface="+mn-lt"/>
                <a:ea typeface="+mn-ea"/>
                <a:cs typeface="+mn-cs"/>
              </a:defRPr>
            </a:pPr>
            <a:endParaRPr lang="en-US"/>
          </a:p>
        </c:txPr>
        <c:crossAx val="617699248"/>
        <c:crosses val="autoZero"/>
        <c:auto val="1"/>
        <c:lblOffset val="100"/>
        <c:baseTimeUnit val="months"/>
      </c:dateAx>
      <c:valAx>
        <c:axId val="617699248"/>
        <c:scaling>
          <c:orientation val="minMax"/>
        </c:scaling>
        <c:delete val="1"/>
        <c:axPos val="l"/>
        <c:numFmt formatCode="General" sourceLinked="1"/>
        <c:majorTickMark val="none"/>
        <c:minorTickMark val="none"/>
        <c:tickLblPos val="nextTo"/>
        <c:crossAx val="617704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accent1"/>
    </a:solidFill>
    <a:ln w="9525" cap="flat" cmpd="sng" algn="ctr">
      <a:solidFill>
        <a:schemeClr val="lt1">
          <a:lumMod val="85000"/>
        </a:schemeClr>
      </a:solid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Sheet1!$B$21</c:f>
              <c:strCache>
                <c:ptCount val="1"/>
                <c:pt idx="0">
                  <c:v>Revenue</c:v>
                </c:pt>
              </c:strCache>
            </c:strRef>
          </c:tx>
          <c:spPr>
            <a:ln w="34925" cap="rnd">
              <a:solidFill>
                <a:schemeClr val="lt1"/>
              </a:solidFill>
              <a:round/>
            </a:ln>
            <a:effectLst>
              <a:outerShdw dist="25400" dir="2700000" algn="tl" rotWithShape="0">
                <a:schemeClr val="accent1"/>
              </a:outerShdw>
            </a:effectLst>
          </c:spPr>
          <c:marker>
            <c:symbol val="none"/>
          </c:marker>
          <c:dLbls>
            <c:dLbl>
              <c:idx val="0"/>
              <c:layout>
                <c:manualLayout>
                  <c:x val="-8.9222222222222244E-2"/>
                  <c:y val="-4.166666666666666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263-DD45-A72D-8FC03A761667}"/>
                </c:ext>
              </c:extLst>
            </c:dLbl>
            <c:dLbl>
              <c:idx val="1"/>
              <c:layout>
                <c:manualLayout>
                  <c:x val="-8.3666666666666722E-2"/>
                  <c:y val="6.9444444444444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263-DD45-A72D-8FC03A761667}"/>
                </c:ext>
              </c:extLst>
            </c:dLbl>
            <c:dLbl>
              <c:idx val="2"/>
              <c:layout>
                <c:manualLayout>
                  <c:x val="-8.3666666666666667E-2"/>
                  <c:y val="-6.944444444444444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263-DD45-A72D-8FC03A761667}"/>
                </c:ext>
              </c:extLst>
            </c:dLbl>
            <c:dLbl>
              <c:idx val="3"/>
              <c:layout>
                <c:manualLayout>
                  <c:x val="-6.5321522309711291E-2"/>
                  <c:y val="-5.555555555555555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263-DD45-A72D-8FC03A76166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accent1">
                          <a:lumMod val="60000"/>
                          <a:lumOff val="40000"/>
                        </a:schemeClr>
                      </a:solidFill>
                    </a:ln>
                    <a:effectLst/>
                  </c:spPr>
                </c15:leaderLines>
              </c:ext>
            </c:extLst>
          </c:dLbls>
          <c:cat>
            <c:numRef>
              <c:f>Sheet1!$A$22:$A$25</c:f>
              <c:numCache>
                <c:formatCode>General</c:formatCode>
                <c:ptCount val="4"/>
                <c:pt idx="0">
                  <c:v>2018</c:v>
                </c:pt>
                <c:pt idx="1">
                  <c:v>2019</c:v>
                </c:pt>
                <c:pt idx="2">
                  <c:v>2020</c:v>
                </c:pt>
                <c:pt idx="3">
                  <c:v>2021</c:v>
                </c:pt>
              </c:numCache>
            </c:numRef>
          </c:cat>
          <c:val>
            <c:numRef>
              <c:f>Sheet1!$B$22:$B$25</c:f>
              <c:numCache>
                <c:formatCode>_("$"* #,##0_);_("$"* \(#,##0\);_("$"* "-"??_);_(@_)</c:formatCode>
                <c:ptCount val="4"/>
                <c:pt idx="0">
                  <c:v>46935</c:v>
                </c:pt>
                <c:pt idx="1">
                  <c:v>38774</c:v>
                </c:pt>
                <c:pt idx="2">
                  <c:v>68746</c:v>
                </c:pt>
                <c:pt idx="3">
                  <c:v>83587</c:v>
                </c:pt>
              </c:numCache>
            </c:numRef>
          </c:val>
          <c:smooth val="0"/>
          <c:extLst>
            <c:ext xmlns:c16="http://schemas.microsoft.com/office/drawing/2014/chart" uri="{C3380CC4-5D6E-409C-BE32-E72D297353CC}">
              <c16:uniqueId val="{00000004-B263-DD45-A72D-8FC03A761667}"/>
            </c:ext>
          </c:extLst>
        </c:ser>
        <c:dLbls>
          <c:dLblPos val="ctr"/>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smooth val="0"/>
        <c:axId val="677378080"/>
        <c:axId val="677383656"/>
      </c:lineChart>
      <c:catAx>
        <c:axId val="677378080"/>
        <c:scaling>
          <c:orientation val="minMax"/>
        </c:scaling>
        <c:delete val="0"/>
        <c:axPos val="b"/>
        <c:numFmt formatCode="General" sourceLinked="1"/>
        <c:majorTickMark val="none"/>
        <c:minorTickMark val="none"/>
        <c:tickLblPos val="nextTo"/>
        <c:spPr>
          <a:noFill/>
          <a:ln w="12700" cap="flat" cmpd="sng" algn="ctr">
            <a:solidFill>
              <a:schemeClr val="lt1"/>
            </a:solidFill>
            <a:round/>
          </a:ln>
          <a:effectLst/>
        </c:spPr>
        <c:txPr>
          <a:bodyPr rot="-60000000" spcFirstLastPara="1" vertOverflow="ellipsis" vert="horz" wrap="square" anchor="ctr" anchorCtr="1"/>
          <a:lstStyle/>
          <a:p>
            <a:pPr>
              <a:defRPr sz="1000" b="0" i="0" u="none" strike="noStrike" kern="1200" spc="100" baseline="0">
                <a:solidFill>
                  <a:schemeClr val="tx1"/>
                </a:solidFill>
                <a:latin typeface="Arial" panose="020B0604020202020204" pitchFamily="34" charset="0"/>
                <a:ea typeface="+mn-ea"/>
                <a:cs typeface="Arial" panose="020B0604020202020204" pitchFamily="34" charset="0"/>
              </a:defRPr>
            </a:pPr>
            <a:endParaRPr lang="en-US"/>
          </a:p>
        </c:txPr>
        <c:crossAx val="677383656"/>
        <c:crosses val="autoZero"/>
        <c:auto val="1"/>
        <c:lblAlgn val="ctr"/>
        <c:lblOffset val="100"/>
        <c:noMultiLvlLbl val="0"/>
      </c:catAx>
      <c:valAx>
        <c:axId val="677383656"/>
        <c:scaling>
          <c:orientation val="minMax"/>
        </c:scaling>
        <c:delete val="0"/>
        <c:axPos val="l"/>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crossAx val="677378080"/>
        <c:crosses val="autoZero"/>
        <c:crossBetween val="between"/>
      </c:valAx>
      <c:spPr>
        <a:noFill/>
        <a:ln>
          <a:noFill/>
        </a:ln>
        <a:effectLst/>
      </c:spPr>
    </c:plotArea>
    <c:plotVisOnly val="1"/>
    <c:dispBlanksAs val="gap"/>
    <c:showDLblsOverMax val="0"/>
  </c:chart>
  <c:spPr>
    <a:solidFill>
      <a:schemeClr val="bg2"/>
    </a:solidFill>
    <a:ln w="9525" cap="flat" cmpd="sng" algn="ctr">
      <a:noFill/>
      <a:round/>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Financial News</c:v>
                </c:pt>
              </c:strCache>
            </c:strRef>
          </c:tx>
          <c:spPr>
            <a:solidFill>
              <a:schemeClr val="accent1"/>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Sheet1!$B$2:$B$5</c:f>
              <c:numCache>
                <c:formatCode>General</c:formatCode>
                <c:ptCount val="4"/>
                <c:pt idx="0">
                  <c:v>1</c:v>
                </c:pt>
                <c:pt idx="1">
                  <c:v>0</c:v>
                </c:pt>
                <c:pt idx="2">
                  <c:v>8</c:v>
                </c:pt>
                <c:pt idx="3">
                  <c:v>5</c:v>
                </c:pt>
              </c:numCache>
            </c:numRef>
          </c:val>
          <c:extLst>
            <c:ext xmlns:c16="http://schemas.microsoft.com/office/drawing/2014/chart" uri="{C3380CC4-5D6E-409C-BE32-E72D297353CC}">
              <c16:uniqueId val="{00000000-983A-B54F-A08F-6B5C8E2F2DFE}"/>
            </c:ext>
          </c:extLst>
        </c:ser>
        <c:ser>
          <c:idx val="1"/>
          <c:order val="1"/>
          <c:tx>
            <c:strRef>
              <c:f>Sheet1!$C$1</c:f>
              <c:strCache>
                <c:ptCount val="1"/>
                <c:pt idx="0">
                  <c:v>Trade Pubs</c:v>
                </c:pt>
              </c:strCache>
            </c:strRef>
          </c:tx>
          <c:spPr>
            <a:solidFill>
              <a:schemeClr val="accent2"/>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Sheet1!$C$2:$C$5</c:f>
              <c:numCache>
                <c:formatCode>General</c:formatCode>
                <c:ptCount val="4"/>
                <c:pt idx="0">
                  <c:v>3</c:v>
                </c:pt>
                <c:pt idx="1">
                  <c:v>5</c:v>
                </c:pt>
                <c:pt idx="2">
                  <c:v>11</c:v>
                </c:pt>
                <c:pt idx="3">
                  <c:v>22</c:v>
                </c:pt>
              </c:numCache>
            </c:numRef>
          </c:val>
          <c:extLst>
            <c:ext xmlns:c16="http://schemas.microsoft.com/office/drawing/2014/chart" uri="{C3380CC4-5D6E-409C-BE32-E72D297353CC}">
              <c16:uniqueId val="{00000001-983A-B54F-A08F-6B5C8E2F2DFE}"/>
            </c:ext>
          </c:extLst>
        </c:ser>
        <c:ser>
          <c:idx val="2"/>
          <c:order val="2"/>
          <c:tx>
            <c:strRef>
              <c:f>Sheet1!$D$1</c:f>
              <c:strCache>
                <c:ptCount val="1"/>
                <c:pt idx="0">
                  <c:v>OpEds &amp; Sponsored</c:v>
                </c:pt>
              </c:strCache>
            </c:strRef>
          </c:tx>
          <c:spPr>
            <a:solidFill>
              <a:schemeClr val="accent3"/>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Sheet1!$D$2:$D$5</c:f>
              <c:numCache>
                <c:formatCode>General</c:formatCode>
                <c:ptCount val="4"/>
                <c:pt idx="2">
                  <c:v>3</c:v>
                </c:pt>
              </c:numCache>
            </c:numRef>
          </c:val>
          <c:extLst>
            <c:ext xmlns:c16="http://schemas.microsoft.com/office/drawing/2014/chart" uri="{C3380CC4-5D6E-409C-BE32-E72D297353CC}">
              <c16:uniqueId val="{00000002-983A-B54F-A08F-6B5C8E2F2DFE}"/>
            </c:ext>
          </c:extLst>
        </c:ser>
        <c:ser>
          <c:idx val="3"/>
          <c:order val="3"/>
          <c:tx>
            <c:strRef>
              <c:f>Sheet1!$E$1</c:f>
              <c:strCache>
                <c:ptCount val="1"/>
                <c:pt idx="0">
                  <c:v>Podcasts &amp; Broadcasts</c:v>
                </c:pt>
              </c:strCache>
            </c:strRef>
          </c:tx>
          <c:spPr>
            <a:solidFill>
              <a:schemeClr val="accent4"/>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Sheet1!$E$2:$E$5</c:f>
              <c:numCache>
                <c:formatCode>General</c:formatCode>
                <c:ptCount val="4"/>
                <c:pt idx="1">
                  <c:v>0</c:v>
                </c:pt>
                <c:pt idx="2">
                  <c:v>1</c:v>
                </c:pt>
                <c:pt idx="3">
                  <c:v>3</c:v>
                </c:pt>
              </c:numCache>
            </c:numRef>
          </c:val>
          <c:extLst>
            <c:ext xmlns:c16="http://schemas.microsoft.com/office/drawing/2014/chart" uri="{C3380CC4-5D6E-409C-BE32-E72D297353CC}">
              <c16:uniqueId val="{00000003-983A-B54F-A08F-6B5C8E2F2DFE}"/>
            </c:ext>
          </c:extLst>
        </c:ser>
        <c:ser>
          <c:idx val="4"/>
          <c:order val="4"/>
          <c:tx>
            <c:strRef>
              <c:f>Sheet1!$F$1</c:f>
              <c:strCache>
                <c:ptCount val="1"/>
                <c:pt idx="0">
                  <c:v>Local Media</c:v>
                </c:pt>
              </c:strCache>
            </c:strRef>
          </c:tx>
          <c:spPr>
            <a:solidFill>
              <a:schemeClr val="accent5"/>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Sheet1!$F$2:$F$5</c:f>
              <c:numCache>
                <c:formatCode>General</c:formatCode>
                <c:ptCount val="4"/>
                <c:pt idx="0">
                  <c:v>1</c:v>
                </c:pt>
                <c:pt idx="1">
                  <c:v>3</c:v>
                </c:pt>
                <c:pt idx="2">
                  <c:v>1</c:v>
                </c:pt>
                <c:pt idx="3">
                  <c:v>3</c:v>
                </c:pt>
              </c:numCache>
            </c:numRef>
          </c:val>
          <c:extLst>
            <c:ext xmlns:c16="http://schemas.microsoft.com/office/drawing/2014/chart" uri="{C3380CC4-5D6E-409C-BE32-E72D297353CC}">
              <c16:uniqueId val="{00000004-983A-B54F-A08F-6B5C8E2F2DFE}"/>
            </c:ext>
          </c:extLst>
        </c:ser>
        <c:ser>
          <c:idx val="5"/>
          <c:order val="5"/>
          <c:tx>
            <c:strRef>
              <c:f>Sheet1!$G$1</c:f>
              <c:strCache>
                <c:ptCount val="1"/>
                <c:pt idx="0">
                  <c:v>Foreign Media</c:v>
                </c:pt>
              </c:strCache>
            </c:strRef>
          </c:tx>
          <c:spPr>
            <a:solidFill>
              <a:schemeClr val="accent6"/>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Sheet1!$G$2:$G$5</c:f>
              <c:numCache>
                <c:formatCode>General</c:formatCode>
                <c:ptCount val="4"/>
                <c:pt idx="0">
                  <c:v>1</c:v>
                </c:pt>
                <c:pt idx="3">
                  <c:v>1</c:v>
                </c:pt>
              </c:numCache>
            </c:numRef>
          </c:val>
          <c:extLst>
            <c:ext xmlns:c16="http://schemas.microsoft.com/office/drawing/2014/chart" uri="{C3380CC4-5D6E-409C-BE32-E72D297353CC}">
              <c16:uniqueId val="{00000005-983A-B54F-A08F-6B5C8E2F2DFE}"/>
            </c:ext>
          </c:extLst>
        </c:ser>
        <c:ser>
          <c:idx val="6"/>
          <c:order val="6"/>
          <c:tx>
            <c:strRef>
              <c:f>Sheet1!$H$1</c:f>
              <c:strCache>
                <c:ptCount val="1"/>
                <c:pt idx="0">
                  <c:v>Anti-Nuclear</c:v>
                </c:pt>
              </c:strCache>
            </c:strRef>
          </c:tx>
          <c:spPr>
            <a:solidFill>
              <a:schemeClr val="accent1">
                <a:lumMod val="60000"/>
              </a:schemeClr>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Sheet1!$H$2:$H$5</c:f>
              <c:numCache>
                <c:formatCode>General</c:formatCode>
                <c:ptCount val="4"/>
                <c:pt idx="0">
                  <c:v>1</c:v>
                </c:pt>
                <c:pt idx="2">
                  <c:v>2</c:v>
                </c:pt>
                <c:pt idx="3">
                  <c:v>2</c:v>
                </c:pt>
              </c:numCache>
            </c:numRef>
          </c:val>
          <c:extLst>
            <c:ext xmlns:c16="http://schemas.microsoft.com/office/drawing/2014/chart" uri="{C3380CC4-5D6E-409C-BE32-E72D297353CC}">
              <c16:uniqueId val="{00000006-983A-B54F-A08F-6B5C8E2F2DFE}"/>
            </c:ext>
          </c:extLst>
        </c:ser>
        <c:ser>
          <c:idx val="7"/>
          <c:order val="7"/>
          <c:tx>
            <c:strRef>
              <c:f>Sheet1!$I$1</c:f>
              <c:strCache>
                <c:ptCount val="1"/>
                <c:pt idx="0">
                  <c:v>Capitol Hill</c:v>
                </c:pt>
              </c:strCache>
            </c:strRef>
          </c:tx>
          <c:spPr>
            <a:solidFill>
              <a:schemeClr val="accent2">
                <a:lumMod val="60000"/>
              </a:schemeClr>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Sheet1!$I$2:$I$5</c:f>
              <c:numCache>
                <c:formatCode>General</c:formatCode>
                <c:ptCount val="4"/>
                <c:pt idx="3">
                  <c:v>1</c:v>
                </c:pt>
              </c:numCache>
            </c:numRef>
          </c:val>
          <c:extLst>
            <c:ext xmlns:c16="http://schemas.microsoft.com/office/drawing/2014/chart" uri="{C3380CC4-5D6E-409C-BE32-E72D297353CC}">
              <c16:uniqueId val="{00000007-983A-B54F-A08F-6B5C8E2F2DFE}"/>
            </c:ext>
          </c:extLst>
        </c:ser>
        <c:ser>
          <c:idx val="8"/>
          <c:order val="8"/>
          <c:tx>
            <c:strRef>
              <c:f>Sheet1!$J$1</c:f>
              <c:strCache>
                <c:ptCount val="1"/>
                <c:pt idx="0">
                  <c:v>Blogs/Columns</c:v>
                </c:pt>
              </c:strCache>
            </c:strRef>
          </c:tx>
          <c:spPr>
            <a:solidFill>
              <a:schemeClr val="accent3">
                <a:lumMod val="60000"/>
              </a:schemeClr>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Sheet1!$J$2:$J$5</c:f>
              <c:numCache>
                <c:formatCode>General</c:formatCode>
                <c:ptCount val="4"/>
                <c:pt idx="0">
                  <c:v>4</c:v>
                </c:pt>
                <c:pt idx="1">
                  <c:v>1</c:v>
                </c:pt>
                <c:pt idx="3">
                  <c:v>5</c:v>
                </c:pt>
              </c:numCache>
            </c:numRef>
          </c:val>
          <c:extLst>
            <c:ext xmlns:c16="http://schemas.microsoft.com/office/drawing/2014/chart" uri="{C3380CC4-5D6E-409C-BE32-E72D297353CC}">
              <c16:uniqueId val="{00000008-983A-B54F-A08F-6B5C8E2F2DFE}"/>
            </c:ext>
          </c:extLst>
        </c:ser>
        <c:ser>
          <c:idx val="9"/>
          <c:order val="9"/>
          <c:tx>
            <c:strRef>
              <c:f>Sheet1!$K$1</c:f>
              <c:strCache>
                <c:ptCount val="1"/>
                <c:pt idx="0">
                  <c:v>3rd Party PR</c:v>
                </c:pt>
              </c:strCache>
            </c:strRef>
          </c:tx>
          <c:spPr>
            <a:solidFill>
              <a:schemeClr val="accent4">
                <a:lumMod val="60000"/>
              </a:schemeClr>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Sheet1!$K$2:$K$5</c:f>
              <c:numCache>
                <c:formatCode>General</c:formatCode>
                <c:ptCount val="4"/>
                <c:pt idx="3">
                  <c:v>3</c:v>
                </c:pt>
              </c:numCache>
            </c:numRef>
          </c:val>
          <c:extLst>
            <c:ext xmlns:c16="http://schemas.microsoft.com/office/drawing/2014/chart" uri="{C3380CC4-5D6E-409C-BE32-E72D297353CC}">
              <c16:uniqueId val="{00000009-983A-B54F-A08F-6B5C8E2F2DFE}"/>
            </c:ext>
          </c:extLst>
        </c:ser>
        <c:ser>
          <c:idx val="10"/>
          <c:order val="10"/>
          <c:tx>
            <c:strRef>
              <c:f>Sheet1!$L$1</c:f>
              <c:strCache>
                <c:ptCount val="1"/>
                <c:pt idx="0">
                  <c:v>Tech Magazines</c:v>
                </c:pt>
              </c:strCache>
            </c:strRef>
          </c:tx>
          <c:spPr>
            <a:solidFill>
              <a:schemeClr val="accent5">
                <a:lumMod val="60000"/>
              </a:schemeClr>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Sheet1!$L$2:$L$5</c:f>
              <c:numCache>
                <c:formatCode>General</c:formatCode>
                <c:ptCount val="4"/>
                <c:pt idx="0">
                  <c:v>2</c:v>
                </c:pt>
              </c:numCache>
            </c:numRef>
          </c:val>
          <c:extLst>
            <c:ext xmlns:c16="http://schemas.microsoft.com/office/drawing/2014/chart" uri="{C3380CC4-5D6E-409C-BE32-E72D297353CC}">
              <c16:uniqueId val="{0000000A-983A-B54F-A08F-6B5C8E2F2DFE}"/>
            </c:ext>
          </c:extLst>
        </c:ser>
        <c:ser>
          <c:idx val="11"/>
          <c:order val="11"/>
          <c:tx>
            <c:strRef>
              <c:f>Sheet1!$M$1</c:f>
              <c:strCache>
                <c:ptCount val="1"/>
                <c:pt idx="0">
                  <c:v>Unclassified</c:v>
                </c:pt>
              </c:strCache>
            </c:strRef>
          </c:tx>
          <c:spPr>
            <a:solidFill>
              <a:schemeClr val="accent6">
                <a:lumMod val="60000"/>
              </a:schemeClr>
            </a:solidFill>
            <a:ln>
              <a:noFill/>
            </a:ln>
            <a:effectLst/>
          </c:spPr>
          <c:invertIfNegative val="0"/>
          <c:cat>
            <c:numRef>
              <c:f>Sheet1!$A$2:$A$5</c:f>
              <c:numCache>
                <c:formatCode>General</c:formatCode>
                <c:ptCount val="4"/>
                <c:pt idx="0">
                  <c:v>2018</c:v>
                </c:pt>
                <c:pt idx="1">
                  <c:v>2019</c:v>
                </c:pt>
                <c:pt idx="2">
                  <c:v>2020</c:v>
                </c:pt>
                <c:pt idx="3">
                  <c:v>2021</c:v>
                </c:pt>
              </c:numCache>
            </c:numRef>
          </c:cat>
          <c:val>
            <c:numRef>
              <c:f>Sheet1!$M$2:$M$5</c:f>
              <c:numCache>
                <c:formatCode>General</c:formatCode>
                <c:ptCount val="4"/>
                <c:pt idx="1">
                  <c:v>1</c:v>
                </c:pt>
                <c:pt idx="3">
                  <c:v>1</c:v>
                </c:pt>
              </c:numCache>
            </c:numRef>
          </c:val>
          <c:extLst>
            <c:ext xmlns:c16="http://schemas.microsoft.com/office/drawing/2014/chart" uri="{C3380CC4-5D6E-409C-BE32-E72D297353CC}">
              <c16:uniqueId val="{0000000B-983A-B54F-A08F-6B5C8E2F2DFE}"/>
            </c:ext>
          </c:extLst>
        </c:ser>
        <c:dLbls>
          <c:showLegendKey val="0"/>
          <c:showVal val="0"/>
          <c:showCatName val="0"/>
          <c:showSerName val="0"/>
          <c:showPercent val="0"/>
          <c:showBubbleSize val="0"/>
        </c:dLbls>
        <c:gapWidth val="150"/>
        <c:overlap val="100"/>
        <c:axId val="682763007"/>
        <c:axId val="1122595167"/>
      </c:barChart>
      <c:catAx>
        <c:axId val="6827630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22595167"/>
        <c:crosses val="autoZero"/>
        <c:auto val="1"/>
        <c:lblAlgn val="ctr"/>
        <c:lblOffset val="100"/>
        <c:noMultiLvlLbl val="0"/>
      </c:catAx>
      <c:valAx>
        <c:axId val="112259516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682763007"/>
        <c:crosses val="autoZero"/>
        <c:crossBetween val="between"/>
      </c:valAx>
      <c:spPr>
        <a:noFill/>
        <a:ln>
          <a:noFill/>
        </a:ln>
        <a:effectLst/>
      </c:spPr>
    </c:plotArea>
    <c:legend>
      <c:legendPos val="t"/>
      <c:legendEntry>
        <c:idx val="11"/>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Entry>
      <c:layout>
        <c:manualLayout>
          <c:xMode val="edge"/>
          <c:yMode val="edge"/>
          <c:x val="0.13232767172501739"/>
          <c:y val="6.1805887387416096E-2"/>
          <c:w val="0.27873876387717722"/>
          <c:h val="0.5467627014617592"/>
        </c:manualLayout>
      </c:layout>
      <c:overlay val="1"/>
      <c:spPr>
        <a:solidFill>
          <a:schemeClr val="bg1"/>
        </a:solid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a:t>Social media followers by</a:t>
            </a:r>
            <a:r>
              <a:rPr lang="en-US" sz="1600" baseline="0"/>
              <a:t> </a:t>
            </a:r>
            <a:r>
              <a:rPr lang="en-US" sz="1600"/>
              <a:t>platform</a:t>
            </a:r>
          </a:p>
        </c:rich>
      </c:tx>
      <c:layout>
        <c:manualLayout>
          <c:xMode val="edge"/>
          <c:yMode val="edge"/>
          <c:x val="0.14740583138915914"/>
          <c:y val="2.511658859060851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Twitter</c:v>
                </c:pt>
              </c:strCache>
            </c:strRef>
          </c:tx>
          <c:spPr>
            <a:ln w="28575" cap="rnd">
              <a:solidFill>
                <a:schemeClr val="accent1"/>
              </a:solidFill>
              <a:round/>
            </a:ln>
            <a:effectLst/>
          </c:spPr>
          <c:marker>
            <c:symbol val="none"/>
          </c:marker>
          <c:cat>
            <c:strRef>
              <c:f>Sheet1!$A$2:$A$5</c:f>
              <c:strCache>
                <c:ptCount val="4"/>
                <c:pt idx="0">
                  <c:v>Feb. 2020</c:v>
                </c:pt>
                <c:pt idx="1">
                  <c:v>June </c:v>
                </c:pt>
                <c:pt idx="2">
                  <c:v>October</c:v>
                </c:pt>
                <c:pt idx="3">
                  <c:v>May-21</c:v>
                </c:pt>
              </c:strCache>
            </c:strRef>
          </c:cat>
          <c:val>
            <c:numRef>
              <c:f>Sheet1!$B$2:$B$5</c:f>
              <c:numCache>
                <c:formatCode>#,##0</c:formatCode>
                <c:ptCount val="4"/>
                <c:pt idx="0">
                  <c:v>26975</c:v>
                </c:pt>
                <c:pt idx="1">
                  <c:v>27500</c:v>
                </c:pt>
                <c:pt idx="2">
                  <c:v>28100</c:v>
                </c:pt>
                <c:pt idx="3">
                  <c:v>28820</c:v>
                </c:pt>
              </c:numCache>
            </c:numRef>
          </c:val>
          <c:smooth val="0"/>
          <c:extLst>
            <c:ext xmlns:c16="http://schemas.microsoft.com/office/drawing/2014/chart" uri="{C3380CC4-5D6E-409C-BE32-E72D297353CC}">
              <c16:uniqueId val="{00000000-081E-4C45-A5AF-E2A960668E70}"/>
            </c:ext>
          </c:extLst>
        </c:ser>
        <c:ser>
          <c:idx val="1"/>
          <c:order val="1"/>
          <c:tx>
            <c:strRef>
              <c:f>Sheet1!$C$1</c:f>
              <c:strCache>
                <c:ptCount val="1"/>
                <c:pt idx="0">
                  <c:v>LinkedIn</c:v>
                </c:pt>
              </c:strCache>
            </c:strRef>
          </c:tx>
          <c:spPr>
            <a:ln w="28575" cap="rnd">
              <a:solidFill>
                <a:schemeClr val="accent2"/>
              </a:solidFill>
              <a:round/>
            </a:ln>
            <a:effectLst/>
          </c:spPr>
          <c:marker>
            <c:symbol val="none"/>
          </c:marker>
          <c:cat>
            <c:strRef>
              <c:f>Sheet1!$A$2:$A$5</c:f>
              <c:strCache>
                <c:ptCount val="4"/>
                <c:pt idx="0">
                  <c:v>Feb. 2020</c:v>
                </c:pt>
                <c:pt idx="1">
                  <c:v>June </c:v>
                </c:pt>
                <c:pt idx="2">
                  <c:v>October</c:v>
                </c:pt>
                <c:pt idx="3">
                  <c:v>May-21</c:v>
                </c:pt>
              </c:strCache>
            </c:strRef>
          </c:cat>
          <c:val>
            <c:numRef>
              <c:f>Sheet1!$C$2:$C$5</c:f>
              <c:numCache>
                <c:formatCode>#,##0</c:formatCode>
                <c:ptCount val="4"/>
                <c:pt idx="0">
                  <c:v>6448</c:v>
                </c:pt>
                <c:pt idx="1">
                  <c:v>9900</c:v>
                </c:pt>
                <c:pt idx="2">
                  <c:v>12500</c:v>
                </c:pt>
                <c:pt idx="3">
                  <c:v>15122</c:v>
                </c:pt>
              </c:numCache>
            </c:numRef>
          </c:val>
          <c:smooth val="0"/>
          <c:extLst>
            <c:ext xmlns:c16="http://schemas.microsoft.com/office/drawing/2014/chart" uri="{C3380CC4-5D6E-409C-BE32-E72D297353CC}">
              <c16:uniqueId val="{00000001-081E-4C45-A5AF-E2A960668E70}"/>
            </c:ext>
          </c:extLst>
        </c:ser>
        <c:ser>
          <c:idx val="2"/>
          <c:order val="2"/>
          <c:tx>
            <c:strRef>
              <c:f>Sheet1!$D$1</c:f>
              <c:strCache>
                <c:ptCount val="1"/>
                <c:pt idx="0">
                  <c:v>Facebook</c:v>
                </c:pt>
              </c:strCache>
            </c:strRef>
          </c:tx>
          <c:spPr>
            <a:ln w="28575" cap="rnd">
              <a:solidFill>
                <a:schemeClr val="accent3"/>
              </a:solidFill>
              <a:round/>
            </a:ln>
            <a:effectLst/>
          </c:spPr>
          <c:marker>
            <c:symbol val="none"/>
          </c:marker>
          <c:cat>
            <c:strRef>
              <c:f>Sheet1!$A$2:$A$5</c:f>
              <c:strCache>
                <c:ptCount val="4"/>
                <c:pt idx="0">
                  <c:v>Feb. 2020</c:v>
                </c:pt>
                <c:pt idx="1">
                  <c:v>June </c:v>
                </c:pt>
                <c:pt idx="2">
                  <c:v>October</c:v>
                </c:pt>
                <c:pt idx="3">
                  <c:v>May-21</c:v>
                </c:pt>
              </c:strCache>
            </c:strRef>
          </c:cat>
          <c:val>
            <c:numRef>
              <c:f>Sheet1!$D$2:$D$5</c:f>
              <c:numCache>
                <c:formatCode>#,##0</c:formatCode>
                <c:ptCount val="4"/>
                <c:pt idx="0">
                  <c:v>18191</c:v>
                </c:pt>
                <c:pt idx="1">
                  <c:v>18400</c:v>
                </c:pt>
                <c:pt idx="2">
                  <c:v>18700</c:v>
                </c:pt>
                <c:pt idx="3">
                  <c:v>18900</c:v>
                </c:pt>
              </c:numCache>
            </c:numRef>
          </c:val>
          <c:smooth val="0"/>
          <c:extLst>
            <c:ext xmlns:c16="http://schemas.microsoft.com/office/drawing/2014/chart" uri="{C3380CC4-5D6E-409C-BE32-E72D297353CC}">
              <c16:uniqueId val="{00000002-081E-4C45-A5AF-E2A960668E70}"/>
            </c:ext>
          </c:extLst>
        </c:ser>
        <c:ser>
          <c:idx val="3"/>
          <c:order val="3"/>
          <c:tx>
            <c:strRef>
              <c:f>Sheet1!$E$1</c:f>
              <c:strCache>
                <c:ptCount val="1"/>
                <c:pt idx="0">
                  <c:v>Instagram</c:v>
                </c:pt>
              </c:strCache>
            </c:strRef>
          </c:tx>
          <c:spPr>
            <a:ln w="28575" cap="rnd">
              <a:solidFill>
                <a:schemeClr val="accent4"/>
              </a:solidFill>
              <a:round/>
            </a:ln>
            <a:effectLst/>
          </c:spPr>
          <c:marker>
            <c:symbol val="none"/>
          </c:marker>
          <c:cat>
            <c:strRef>
              <c:f>Sheet1!$A$2:$A$5</c:f>
              <c:strCache>
                <c:ptCount val="4"/>
                <c:pt idx="0">
                  <c:v>Feb. 2020</c:v>
                </c:pt>
                <c:pt idx="1">
                  <c:v>June </c:v>
                </c:pt>
                <c:pt idx="2">
                  <c:v>October</c:v>
                </c:pt>
                <c:pt idx="3">
                  <c:v>May-21</c:v>
                </c:pt>
              </c:strCache>
            </c:strRef>
          </c:cat>
          <c:val>
            <c:numRef>
              <c:f>Sheet1!$E$2:$E$5</c:f>
              <c:numCache>
                <c:formatCode>#,##0</c:formatCode>
                <c:ptCount val="4"/>
                <c:pt idx="0">
                  <c:v>1149</c:v>
                </c:pt>
                <c:pt idx="1">
                  <c:v>1800</c:v>
                </c:pt>
                <c:pt idx="2">
                  <c:v>2300</c:v>
                </c:pt>
                <c:pt idx="3">
                  <c:v>3189</c:v>
                </c:pt>
              </c:numCache>
            </c:numRef>
          </c:val>
          <c:smooth val="0"/>
          <c:extLst>
            <c:ext xmlns:c16="http://schemas.microsoft.com/office/drawing/2014/chart" uri="{C3380CC4-5D6E-409C-BE32-E72D297353CC}">
              <c16:uniqueId val="{00000003-081E-4C45-A5AF-E2A960668E70}"/>
            </c:ext>
          </c:extLst>
        </c:ser>
        <c:dLbls>
          <c:showLegendKey val="0"/>
          <c:showVal val="0"/>
          <c:showCatName val="0"/>
          <c:showSerName val="0"/>
          <c:showPercent val="0"/>
          <c:showBubbleSize val="0"/>
        </c:dLbls>
        <c:smooth val="0"/>
        <c:axId val="1131072383"/>
        <c:axId val="1133830831"/>
      </c:lineChart>
      <c:catAx>
        <c:axId val="113107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33830831"/>
        <c:crosses val="autoZero"/>
        <c:auto val="1"/>
        <c:lblAlgn val="ctr"/>
        <c:lblOffset val="100"/>
        <c:noMultiLvlLbl val="0"/>
      </c:catAx>
      <c:valAx>
        <c:axId val="1133830831"/>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31072383"/>
        <c:crosses val="autoZero"/>
        <c:crossBetween val="between"/>
      </c:valAx>
      <c:spPr>
        <a:noFill/>
        <a:ln>
          <a:noFill/>
        </a:ln>
        <a:effectLst/>
      </c:spPr>
    </c:plotArea>
    <c:legend>
      <c:legendPos val="b"/>
      <c:layout>
        <c:manualLayout>
          <c:xMode val="edge"/>
          <c:yMode val="edge"/>
          <c:x val="4.9999988435565634E-2"/>
          <c:y val="0.91528074675128146"/>
          <c:w val="0.9029371581697756"/>
          <c:h val="8.4719253248718582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r>
              <a:rPr lang="en-US" sz="1600"/>
              <a:t>Engagement rate % on Twitter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solidFill>
              <a:latin typeface="+mn-lt"/>
              <a:ea typeface="+mn-ea"/>
              <a:cs typeface="+mn-cs"/>
            </a:defRPr>
          </a:pPr>
          <a:endParaRPr lang="en-US"/>
        </a:p>
      </c:txPr>
    </c:title>
    <c:autoTitleDeleted val="0"/>
    <c:plotArea>
      <c:layout/>
      <c:lineChart>
        <c:grouping val="standard"/>
        <c:varyColors val="0"/>
        <c:ser>
          <c:idx val="0"/>
          <c:order val="0"/>
          <c:tx>
            <c:strRef>
              <c:f>Sheet1!$B$1</c:f>
              <c:strCache>
                <c:ptCount val="1"/>
                <c:pt idx="0">
                  <c:v>2019</c:v>
                </c:pt>
              </c:strCache>
            </c:strRef>
          </c:tx>
          <c:spPr>
            <a:ln w="28575" cap="rnd">
              <a:solidFill>
                <a:schemeClr val="accent1"/>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Sheet1!$B$2:$B$13</c:f>
              <c:numCache>
                <c:formatCode>General</c:formatCode>
                <c:ptCount val="12"/>
                <c:pt idx="0">
                  <c:v>0.6</c:v>
                </c:pt>
                <c:pt idx="1">
                  <c:v>1.1000000000000001</c:v>
                </c:pt>
                <c:pt idx="2">
                  <c:v>0.8</c:v>
                </c:pt>
                <c:pt idx="3">
                  <c:v>0.9</c:v>
                </c:pt>
                <c:pt idx="4">
                  <c:v>0.8</c:v>
                </c:pt>
                <c:pt idx="5">
                  <c:v>0.8</c:v>
                </c:pt>
                <c:pt idx="6">
                  <c:v>0.9</c:v>
                </c:pt>
                <c:pt idx="7">
                  <c:v>0.9</c:v>
                </c:pt>
                <c:pt idx="8">
                  <c:v>0.9</c:v>
                </c:pt>
                <c:pt idx="9">
                  <c:v>0.9</c:v>
                </c:pt>
                <c:pt idx="10">
                  <c:v>0.9</c:v>
                </c:pt>
                <c:pt idx="11">
                  <c:v>0.8</c:v>
                </c:pt>
              </c:numCache>
            </c:numRef>
          </c:val>
          <c:smooth val="0"/>
          <c:extLst>
            <c:ext xmlns:c16="http://schemas.microsoft.com/office/drawing/2014/chart" uri="{C3380CC4-5D6E-409C-BE32-E72D297353CC}">
              <c16:uniqueId val="{00000000-FCDA-B043-9DC0-DB60314C4D9C}"/>
            </c:ext>
          </c:extLst>
        </c:ser>
        <c:ser>
          <c:idx val="1"/>
          <c:order val="1"/>
          <c:tx>
            <c:strRef>
              <c:f>Sheet1!$C$1</c:f>
              <c:strCache>
                <c:ptCount val="1"/>
                <c:pt idx="0">
                  <c:v>2020</c:v>
                </c:pt>
              </c:strCache>
            </c:strRef>
          </c:tx>
          <c:spPr>
            <a:ln w="28575" cap="rnd">
              <a:solidFill>
                <a:schemeClr val="accent2"/>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Sheet1!$C$2:$C$13</c:f>
              <c:numCache>
                <c:formatCode>General</c:formatCode>
                <c:ptCount val="12"/>
                <c:pt idx="0">
                  <c:v>0.7</c:v>
                </c:pt>
                <c:pt idx="1">
                  <c:v>0.8</c:v>
                </c:pt>
                <c:pt idx="2">
                  <c:v>1.2</c:v>
                </c:pt>
                <c:pt idx="3">
                  <c:v>1.5</c:v>
                </c:pt>
                <c:pt idx="4">
                  <c:v>1.2</c:v>
                </c:pt>
                <c:pt idx="5">
                  <c:v>2.2999999999999998</c:v>
                </c:pt>
                <c:pt idx="6">
                  <c:v>1.2</c:v>
                </c:pt>
                <c:pt idx="7">
                  <c:v>1.3</c:v>
                </c:pt>
                <c:pt idx="8">
                  <c:v>1.3</c:v>
                </c:pt>
                <c:pt idx="9">
                  <c:v>1.3</c:v>
                </c:pt>
                <c:pt idx="10">
                  <c:v>1.2</c:v>
                </c:pt>
                <c:pt idx="11">
                  <c:v>1.2</c:v>
                </c:pt>
              </c:numCache>
            </c:numRef>
          </c:val>
          <c:smooth val="0"/>
          <c:extLst>
            <c:ext xmlns:c16="http://schemas.microsoft.com/office/drawing/2014/chart" uri="{C3380CC4-5D6E-409C-BE32-E72D297353CC}">
              <c16:uniqueId val="{00000001-FCDA-B043-9DC0-DB60314C4D9C}"/>
            </c:ext>
          </c:extLst>
        </c:ser>
        <c:ser>
          <c:idx val="2"/>
          <c:order val="2"/>
          <c:tx>
            <c:strRef>
              <c:f>Sheet1!$D$1</c:f>
              <c:strCache>
                <c:ptCount val="1"/>
                <c:pt idx="0">
                  <c:v>2021</c:v>
                </c:pt>
              </c:strCache>
            </c:strRef>
          </c:tx>
          <c:spPr>
            <a:ln w="28575" cap="rnd">
              <a:solidFill>
                <a:schemeClr val="accent3"/>
              </a:solidFill>
              <a:round/>
            </a:ln>
            <a:effectLst/>
          </c:spPr>
          <c:marker>
            <c:symbol val="none"/>
          </c:marker>
          <c:cat>
            <c:strRef>
              <c:f>Sheet1!$A$2:$A$13</c:f>
              <c:strCache>
                <c:ptCount val="12"/>
                <c:pt idx="0">
                  <c:v>January</c:v>
                </c:pt>
                <c:pt idx="1">
                  <c:v>February</c:v>
                </c:pt>
                <c:pt idx="2">
                  <c:v>March</c:v>
                </c:pt>
                <c:pt idx="3">
                  <c:v>April</c:v>
                </c:pt>
                <c:pt idx="4">
                  <c:v>May</c:v>
                </c:pt>
                <c:pt idx="5">
                  <c:v>June</c:v>
                </c:pt>
                <c:pt idx="6">
                  <c:v>July</c:v>
                </c:pt>
                <c:pt idx="7">
                  <c:v>August</c:v>
                </c:pt>
                <c:pt idx="8">
                  <c:v>September</c:v>
                </c:pt>
                <c:pt idx="9">
                  <c:v>October</c:v>
                </c:pt>
                <c:pt idx="10">
                  <c:v>November</c:v>
                </c:pt>
                <c:pt idx="11">
                  <c:v>December</c:v>
                </c:pt>
              </c:strCache>
            </c:strRef>
          </c:cat>
          <c:val>
            <c:numRef>
              <c:f>Sheet1!$D$2:$D$13</c:f>
              <c:numCache>
                <c:formatCode>General</c:formatCode>
                <c:ptCount val="12"/>
                <c:pt idx="0">
                  <c:v>1.2</c:v>
                </c:pt>
                <c:pt idx="1">
                  <c:v>1.1000000000000001</c:v>
                </c:pt>
                <c:pt idx="2">
                  <c:v>1</c:v>
                </c:pt>
                <c:pt idx="3">
                  <c:v>1.2</c:v>
                </c:pt>
                <c:pt idx="4">
                  <c:v>1.1000000000000001</c:v>
                </c:pt>
              </c:numCache>
            </c:numRef>
          </c:val>
          <c:smooth val="0"/>
          <c:extLst>
            <c:ext xmlns:c16="http://schemas.microsoft.com/office/drawing/2014/chart" uri="{C3380CC4-5D6E-409C-BE32-E72D297353CC}">
              <c16:uniqueId val="{00000002-FCDA-B043-9DC0-DB60314C4D9C}"/>
            </c:ext>
          </c:extLst>
        </c:ser>
        <c:dLbls>
          <c:showLegendKey val="0"/>
          <c:showVal val="0"/>
          <c:showCatName val="0"/>
          <c:showSerName val="0"/>
          <c:showPercent val="0"/>
          <c:showBubbleSize val="0"/>
        </c:dLbls>
        <c:smooth val="0"/>
        <c:axId val="1131072383"/>
        <c:axId val="1133830831"/>
      </c:lineChart>
      <c:catAx>
        <c:axId val="1131072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33830831"/>
        <c:crosses val="autoZero"/>
        <c:auto val="1"/>
        <c:lblAlgn val="ctr"/>
        <c:lblOffset val="100"/>
        <c:noMultiLvlLbl val="0"/>
      </c:catAx>
      <c:valAx>
        <c:axId val="1133830831"/>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crossAx val="113107238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30">
  <cs:axisTitle>
    <cs:lnRef idx="0"/>
    <cs:fillRef idx="0"/>
    <cs:effectRef idx="0"/>
    <cs:fontRef idx="minor">
      <a:schemeClr val="dk1">
        <a:lumMod val="65000"/>
        <a:lumOff val="35000"/>
      </a:schemeClr>
    </cs:fontRef>
    <cs:defRPr sz="1197" kern="1200" cap="all"/>
  </cs:axisTitle>
  <cs:category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b="0" kern="1200" spc="20" baseline="0"/>
  </cs:categoryAxis>
  <cs:chartArea mods="allowNoLineOverride">
    <cs:lnRef idx="0"/>
    <cs:fillRef idx="0"/>
    <cs:effectRef idx="0"/>
    <cs:fontRef idx="minor">
      <a:schemeClr val="dk1"/>
    </cs:fontRef>
    <cs:spPr>
      <a:solidFill>
        <a:schemeClr val="lt1"/>
      </a:solidFill>
      <a:ln w="9525" cap="flat" cmpd="sng" algn="ctr">
        <a:solidFill>
          <a:schemeClr val="dk1">
            <a:lumMod val="15000"/>
            <a:lumOff val="85000"/>
          </a:schemeClr>
        </a:solidFill>
        <a:round/>
      </a:ln>
    </cs:spPr>
    <cs:defRPr sz="1197" kern="1200"/>
  </cs:chartArea>
  <cs:dataLabel>
    <cs:lnRef idx="0"/>
    <cs:fillRef idx="0"/>
    <cs:effectRef idx="0"/>
    <cs:fontRef idx="minor">
      <a:schemeClr val="dk1">
        <a:lumMod val="65000"/>
        <a:lumOff val="3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0"/>
    <cs:effectRef idx="0"/>
    <cs:fontRef idx="minor">
      <a:schemeClr val="dk1"/>
    </cs:fontRef>
    <cs:spPr>
      <a:ln w="22225" cap="rnd" cmpd="sng" algn="ctr">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cap="flat" cmpd="sng" algn="ctr">
        <a:solidFill>
          <a:schemeClr val="phClr"/>
        </a:solidFill>
        <a:round/>
      </a:ln>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dk1">
            <a:lumMod val="65000"/>
            <a:lumOff val="35000"/>
          </a:schemeClr>
        </a:solidFill>
      </a:ln>
    </cs:spPr>
  </cs:downBar>
  <cs:dropLine>
    <cs:lnRef idx="0"/>
    <cs:fillRef idx="0"/>
    <cs:effectRef idx="0"/>
    <cs:fontRef idx="minor">
      <a:schemeClr val="dk1"/>
    </cs:fontRef>
    <cs:spPr>
      <a:ln w="9525" cap="flat" cmpd="sng" algn="ctr">
        <a:solidFill>
          <a:schemeClr val="dk1">
            <a:lumMod val="35000"/>
            <a:lumOff val="65000"/>
            <a:alpha val="33000"/>
          </a:schemeClr>
        </a:solidFill>
        <a:round/>
      </a:ln>
    </cs:spPr>
  </cs:dropLine>
  <cs:errorBar>
    <cs:lnRef idx="0"/>
    <cs:fillRef idx="0"/>
    <cs:effectRef idx="0"/>
    <cs:fontRef idx="minor">
      <a:schemeClr val="dk1"/>
    </cs:fontRef>
    <cs:spPr>
      <a:ln w="9525">
        <a:solidFill>
          <a:schemeClr val="dk1">
            <a:lumMod val="65000"/>
            <a:lumOff val="35000"/>
          </a:schemeClr>
        </a:solidFill>
      </a:ln>
    </cs:spPr>
  </cs:errorBar>
  <cs:floor>
    <cs:lnRef idx="0"/>
    <cs:fillRef idx="0"/>
    <cs:effectRef idx="0"/>
    <cs:fontRef idx="minor">
      <a:schemeClr val="dk1"/>
    </cs:fontRef>
  </cs:floor>
  <cs:gridlineMajor>
    <cs:lnRef idx="0"/>
    <cs:fillRef idx="0"/>
    <cs:effectRef idx="0"/>
    <cs:fontRef idx="minor">
      <a:schemeClr val="dk1"/>
    </cs:fontRef>
    <cs:spPr>
      <a:ln>
        <a:solidFill>
          <a:schemeClr val="dk1">
            <a:lumMod val="15000"/>
            <a:lumOff val="85000"/>
          </a:schemeClr>
        </a:solidFill>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35000"/>
            <a:lumOff val="65000"/>
          </a:schemeClr>
        </a:solidFill>
      </a:ln>
    </cs:spPr>
  </cs:hiLoLine>
  <cs:leaderLine>
    <cs:lnRef idx="0"/>
    <cs:fillRef idx="0"/>
    <cs:effectRef idx="0"/>
    <cs:fontRef idx="minor">
      <a:schemeClr val="dk1"/>
    </cs:fontRef>
    <cs:spPr>
      <a:ln w="9525">
        <a:solidFill>
          <a:schemeClr val="dk1">
            <a:lumMod val="35000"/>
            <a:lumOff val="65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spPr>
      <a:gradFill>
        <a:gsLst>
          <a:gs pos="100000">
            <a:schemeClr val="lt1">
              <a:lumMod val="95000"/>
            </a:schemeClr>
          </a:gs>
          <a:gs pos="0">
            <a:schemeClr val="lt1"/>
          </a:gs>
        </a:gsLst>
        <a:lin ang="5400000" scaled="0"/>
      </a:gradFill>
    </cs:spPr>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35000"/>
            <a:lumOff val="65000"/>
          </a:schemeClr>
        </a:solidFill>
        <a:prstDash val="dash"/>
      </a:ln>
    </cs:spPr>
  </cs:seriesLine>
  <cs:title>
    <cs:lnRef idx="0"/>
    <cs:fillRef idx="0"/>
    <cs:effectRef idx="0"/>
    <cs:fontRef idx="minor">
      <a:schemeClr val="dk1">
        <a:lumMod val="50000"/>
        <a:lumOff val="50000"/>
      </a:schemeClr>
    </cs:fontRef>
    <cs:defRPr sz="1862" kern="1200" cap="none" spc="2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65000"/>
        <a:lumOff val="35000"/>
      </a:schemeClr>
    </cs:fontRef>
    <cs:defRPr sz="1197" kern="1200" spc="20" baseline="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6.xml><?xml version="1.0" encoding="utf-8"?>
<cs:chartStyle xmlns:cs="http://schemas.microsoft.com/office/drawing/2012/chartStyle" xmlns:a="http://schemas.openxmlformats.org/drawingml/2006/main" id="229">
  <cs:axisTitle>
    <cs:lnRef idx="0"/>
    <cs:fillRef idx="0"/>
    <cs:effectRef idx="0"/>
    <cs:fontRef idx="minor">
      <a:schemeClr val="lt1"/>
    </cs:fontRef>
    <cs:defRPr sz="900" b="1" kern="1200"/>
  </cs:axisTitle>
  <cs:categoryAxis>
    <cs:lnRef idx="0">
      <cs:styleClr val="0"/>
    </cs:lnRef>
    <cs:fillRef idx="0"/>
    <cs:effectRef idx="0"/>
    <cs:fontRef idx="minor">
      <a:schemeClr val="lt1"/>
    </cs:fontRef>
    <cs:spPr>
      <a:ln w="12700" cap="flat" cmpd="sng" algn="ctr">
        <a:solidFill>
          <a:schemeClr val="lt1"/>
        </a:solidFill>
        <a:round/>
      </a:ln>
    </cs:spPr>
    <cs:defRPr sz="900" kern="1200" spc="10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000" kern="1200"/>
  </cs:chartArea>
  <cs:dataLabel>
    <cs:lnRef idx="0"/>
    <cs:fillRef idx="0"/>
    <cs:effectRef idx="0"/>
    <cs:fontRef idx="minor">
      <a:schemeClr val="lt1"/>
    </cs:fontRef>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0.19269</cdr:x>
      <cdr:y>0.29435</cdr:y>
    </cdr:from>
    <cdr:to>
      <cdr:x>0.32121</cdr:x>
      <cdr:y>0.34197</cdr:y>
    </cdr:to>
    <cdr:sp macro="" textlink="">
      <cdr:nvSpPr>
        <cdr:cNvPr id="2" name="TextBox 1">
          <a:extLst xmlns:a="http://schemas.openxmlformats.org/drawingml/2006/main">
            <a:ext uri="{FF2B5EF4-FFF2-40B4-BE49-F238E27FC236}">
              <a16:creationId xmlns:a16="http://schemas.microsoft.com/office/drawing/2014/main" id="{71152DF6-0383-5D4A-9DE6-227CE20E0FAA}"/>
            </a:ext>
          </a:extLst>
        </cdr:cNvPr>
        <cdr:cNvSpPr txBox="1"/>
      </cdr:nvSpPr>
      <cdr:spPr>
        <a:xfrm xmlns:a="http://schemas.openxmlformats.org/drawingml/2006/main">
          <a:off x="1613849" y="1522949"/>
          <a:ext cx="1076411" cy="24638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latin typeface="Arial" panose="020B0604020202020204" pitchFamily="34" charset="0"/>
              <a:cs typeface="Arial" panose="020B0604020202020204" pitchFamily="34" charset="0"/>
            </a:rPr>
            <a:t>2020 Virtual Annual Meeting</a:t>
          </a:r>
        </a:p>
      </cdr:txBody>
    </cdr:sp>
  </cdr:relSizeAnchor>
  <cdr:relSizeAnchor xmlns:cdr="http://schemas.openxmlformats.org/drawingml/2006/chartDrawing">
    <cdr:from>
      <cdr:x>0.60528</cdr:x>
      <cdr:y>0.04712</cdr:y>
    </cdr:from>
    <cdr:to>
      <cdr:x>0.73121</cdr:x>
      <cdr:y>0.08878</cdr:y>
    </cdr:to>
    <cdr:sp macro="" textlink="">
      <cdr:nvSpPr>
        <cdr:cNvPr id="3" name="TextBox 2">
          <a:extLst xmlns:a="http://schemas.openxmlformats.org/drawingml/2006/main">
            <a:ext uri="{FF2B5EF4-FFF2-40B4-BE49-F238E27FC236}">
              <a16:creationId xmlns:a16="http://schemas.microsoft.com/office/drawing/2014/main" id="{3825EA73-DD5A-0541-B9DC-1EDA8C3A8BA5}"/>
            </a:ext>
          </a:extLst>
        </cdr:cNvPr>
        <cdr:cNvSpPr txBox="1"/>
      </cdr:nvSpPr>
      <cdr:spPr>
        <a:xfrm xmlns:a="http://schemas.openxmlformats.org/drawingml/2006/main">
          <a:off x="5069475" y="243778"/>
          <a:ext cx="1054719" cy="21554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100" dirty="0">
              <a:latin typeface="Arial" panose="020B0604020202020204" pitchFamily="34" charset="0"/>
              <a:cs typeface="Arial" panose="020B0604020202020204" pitchFamily="34" charset="0"/>
            </a:rPr>
            <a:t>2020 Virtual Winter Meeting</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8E9E476-A06D-5A4E-A500-52680F1492E2}" type="datetimeFigureOut">
              <a:rPr lang="en-US" smtClean="0"/>
              <a:t>6/4/2021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7D7291-6851-1C42-B9E3-7BAEBCC8C28F}" type="slidenum">
              <a:rPr lang="en-US" smtClean="0"/>
              <a:t>‹#›</a:t>
            </a:fld>
            <a:endParaRPr lang="en-US"/>
          </a:p>
        </p:txBody>
      </p:sp>
    </p:spTree>
    <p:extLst>
      <p:ext uri="{BB962C8B-B14F-4D97-AF65-F5344CB8AC3E}">
        <p14:creationId xmlns:p14="http://schemas.microsoft.com/office/powerpoint/2010/main" val="587159185"/>
      </p:ext>
    </p:extLst>
  </p:cSld>
  <p:clrMap bg1="lt1" tx1="dk1" bg2="lt2" tx2="dk2" accent1="accent1" accent2="accent2" accent3="accent3" accent4="accent4" accent5="accent5" accent6="accent6" hlink="hlink" folHlink="folHlink"/>
  <p:notesStyle>
    <a:lvl1pPr marL="0" algn="l" defTabSz="713232" rtl="0" eaLnBrk="1" latinLnBrk="0" hangingPunct="1">
      <a:defRPr sz="936" kern="1200">
        <a:solidFill>
          <a:schemeClr val="tx1"/>
        </a:solidFill>
        <a:latin typeface="+mn-lt"/>
        <a:ea typeface="+mn-ea"/>
        <a:cs typeface="+mn-cs"/>
      </a:defRPr>
    </a:lvl1pPr>
    <a:lvl2pPr marL="356616" algn="l" defTabSz="713232" rtl="0" eaLnBrk="1" latinLnBrk="0" hangingPunct="1">
      <a:defRPr sz="936" kern="1200">
        <a:solidFill>
          <a:schemeClr val="tx1"/>
        </a:solidFill>
        <a:latin typeface="+mn-lt"/>
        <a:ea typeface="+mn-ea"/>
        <a:cs typeface="+mn-cs"/>
      </a:defRPr>
    </a:lvl2pPr>
    <a:lvl3pPr marL="713232" algn="l" defTabSz="713232" rtl="0" eaLnBrk="1" latinLnBrk="0" hangingPunct="1">
      <a:defRPr sz="936" kern="1200">
        <a:solidFill>
          <a:schemeClr val="tx1"/>
        </a:solidFill>
        <a:latin typeface="+mn-lt"/>
        <a:ea typeface="+mn-ea"/>
        <a:cs typeface="+mn-cs"/>
      </a:defRPr>
    </a:lvl3pPr>
    <a:lvl4pPr marL="1069848" algn="l" defTabSz="713232" rtl="0" eaLnBrk="1" latinLnBrk="0" hangingPunct="1">
      <a:defRPr sz="936" kern="1200">
        <a:solidFill>
          <a:schemeClr val="tx1"/>
        </a:solidFill>
        <a:latin typeface="+mn-lt"/>
        <a:ea typeface="+mn-ea"/>
        <a:cs typeface="+mn-cs"/>
      </a:defRPr>
    </a:lvl4pPr>
    <a:lvl5pPr marL="1426464" algn="l" defTabSz="713232" rtl="0" eaLnBrk="1" latinLnBrk="0" hangingPunct="1">
      <a:defRPr sz="936" kern="1200">
        <a:solidFill>
          <a:schemeClr val="tx1"/>
        </a:solidFill>
        <a:latin typeface="+mn-lt"/>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1</a:t>
            </a:fld>
            <a:endParaRPr lang="en-US"/>
          </a:p>
        </p:txBody>
      </p:sp>
    </p:spTree>
    <p:extLst>
      <p:ext uri="{BB962C8B-B14F-4D97-AF65-F5344CB8AC3E}">
        <p14:creationId xmlns:p14="http://schemas.microsoft.com/office/powerpoint/2010/main" val="1951013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19</a:t>
            </a:fld>
            <a:endParaRPr lang="en-US"/>
          </a:p>
        </p:txBody>
      </p:sp>
    </p:spTree>
    <p:extLst>
      <p:ext uri="{BB962C8B-B14F-4D97-AF65-F5344CB8AC3E}">
        <p14:creationId xmlns:p14="http://schemas.microsoft.com/office/powerpoint/2010/main" val="33898201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20</a:t>
            </a:fld>
            <a:endParaRPr lang="en-US"/>
          </a:p>
        </p:txBody>
      </p:sp>
    </p:spTree>
    <p:extLst>
      <p:ext uri="{BB962C8B-B14F-4D97-AF65-F5344CB8AC3E}">
        <p14:creationId xmlns:p14="http://schemas.microsoft.com/office/powerpoint/2010/main" val="2556681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21</a:t>
            </a:fld>
            <a:endParaRPr lang="en-US"/>
          </a:p>
        </p:txBody>
      </p:sp>
    </p:spTree>
    <p:extLst>
      <p:ext uri="{BB962C8B-B14F-4D97-AF65-F5344CB8AC3E}">
        <p14:creationId xmlns:p14="http://schemas.microsoft.com/office/powerpoint/2010/main" val="36147861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22</a:t>
            </a:fld>
            <a:endParaRPr lang="en-US"/>
          </a:p>
        </p:txBody>
      </p:sp>
    </p:spTree>
    <p:extLst>
      <p:ext uri="{BB962C8B-B14F-4D97-AF65-F5344CB8AC3E}">
        <p14:creationId xmlns:p14="http://schemas.microsoft.com/office/powerpoint/2010/main" val="16812175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25</a:t>
            </a:fld>
            <a:endParaRPr lang="en-US"/>
          </a:p>
        </p:txBody>
      </p:sp>
    </p:spTree>
    <p:extLst>
      <p:ext uri="{BB962C8B-B14F-4D97-AF65-F5344CB8AC3E}">
        <p14:creationId xmlns:p14="http://schemas.microsoft.com/office/powerpoint/2010/main" val="36482138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26</a:t>
            </a:fld>
            <a:endParaRPr lang="en-US"/>
          </a:p>
        </p:txBody>
      </p:sp>
    </p:spTree>
    <p:extLst>
      <p:ext uri="{BB962C8B-B14F-4D97-AF65-F5344CB8AC3E}">
        <p14:creationId xmlns:p14="http://schemas.microsoft.com/office/powerpoint/2010/main" val="38812407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28</a:t>
            </a:fld>
            <a:endParaRPr lang="en-US"/>
          </a:p>
        </p:txBody>
      </p:sp>
    </p:spTree>
    <p:extLst>
      <p:ext uri="{BB962C8B-B14F-4D97-AF65-F5344CB8AC3E}">
        <p14:creationId xmlns:p14="http://schemas.microsoft.com/office/powerpoint/2010/main" val="14194022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31</a:t>
            </a:fld>
            <a:endParaRPr lang="en-US"/>
          </a:p>
        </p:txBody>
      </p:sp>
    </p:spTree>
    <p:extLst>
      <p:ext uri="{BB962C8B-B14F-4D97-AF65-F5344CB8AC3E}">
        <p14:creationId xmlns:p14="http://schemas.microsoft.com/office/powerpoint/2010/main" val="42657896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000">
                <a:effectLst/>
                <a:highlight>
                  <a:srgbClr val="FFFF00"/>
                </a:highlight>
                <a:latin typeface="Times New Roman" panose="02020603050405020304" pitchFamily="18" charset="0"/>
                <a:ea typeface="Calibri" panose="020F0502020204030204" pitchFamily="34" charset="0"/>
                <a:cs typeface="Times New Roman" panose="02020603050405020304" pitchFamily="18" charset="0"/>
              </a:rPr>
              <a:t>Sam Walker quote: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p>
            <a:pPr marL="0" marR="0">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“Harold Denton won national, and indeed, worldwide acclaim for his role in responding to the Three Mile Island accident in 1979. His memoir is a fascinating account of the trials and tensions of dealing with that crisis. It is also a thoughtful reflection on the challenges he faced and principles he applied during his career as a prominent nuclear regulator. The book is a must-read for anyone interested in the past and the future of nuclear power.”</a:t>
            </a:r>
          </a:p>
          <a:p>
            <a:pPr marL="0" marR="0" algn="l">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l">
              <a:spcBef>
                <a:spcPts val="0"/>
              </a:spcBef>
              <a:spcAft>
                <a:spcPts val="0"/>
              </a:spcAft>
            </a:pPr>
            <a:r>
              <a:rPr lang="en-US" sz="1000">
                <a:effectLst/>
                <a:latin typeface="Times New Roman" panose="02020603050405020304" pitchFamily="18" charset="0"/>
                <a:ea typeface="Calibri" panose="020F0502020204030204" pitchFamily="34" charset="0"/>
                <a:cs typeface="Times New Roman" panose="02020603050405020304" pitchFamily="18" charset="0"/>
              </a:rPr>
              <a:t>—J. Samuel Walker, author, </a:t>
            </a:r>
            <a:r>
              <a:rPr lang="en-US" sz="1000" i="1">
                <a:effectLst/>
                <a:latin typeface="Times New Roman" panose="02020603050405020304" pitchFamily="18" charset="0"/>
                <a:ea typeface="Calibri" panose="020F0502020204030204" pitchFamily="34" charset="0"/>
                <a:cs typeface="Times New Roman" panose="02020603050405020304" pitchFamily="18" charset="0"/>
              </a:rPr>
              <a:t>Three Mile Island: A Nuclear Crisis in Historical Perspective</a:t>
            </a:r>
            <a:endParaRPr lang="en-US" sz="1000">
              <a:effectLst/>
              <a:latin typeface="Times New Roman" panose="02020603050405020304" pitchFamily="18" charset="0"/>
              <a:ea typeface="Calibri" panose="020F0502020204030204" pitchFamily="34" charset="0"/>
              <a:cs typeface="Times New Roman" panose="02020603050405020304" pitchFamily="18" charset="0"/>
            </a:endParaRPr>
          </a:p>
          <a:p>
            <a:endParaRPr lang="en-US"/>
          </a:p>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33</a:t>
            </a:fld>
            <a:endParaRPr lang="en-US"/>
          </a:p>
        </p:txBody>
      </p:sp>
    </p:spTree>
    <p:extLst>
      <p:ext uri="{BB962C8B-B14F-4D97-AF65-F5344CB8AC3E}">
        <p14:creationId xmlns:p14="http://schemas.microsoft.com/office/powerpoint/2010/main" val="975846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8</a:t>
            </a:fld>
            <a:endParaRPr lang="en-US"/>
          </a:p>
        </p:txBody>
      </p:sp>
    </p:spTree>
    <p:extLst>
      <p:ext uri="{BB962C8B-B14F-4D97-AF65-F5344CB8AC3E}">
        <p14:creationId xmlns:p14="http://schemas.microsoft.com/office/powerpoint/2010/main" val="38812407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Operating Revenue - Operating Expenses = Operating Surplu</a:t>
            </a:r>
            <a:r>
              <a:rPr lang="en-US" baseline="0"/>
              <a:t>s (Deficit)</a:t>
            </a:r>
            <a:endParaRPr lang="en-US"/>
          </a:p>
          <a:p>
            <a:r>
              <a:rPr lang="en-US"/>
              <a:t>Operating Surplus + Unrestricted items + Restricted items = overall surplus</a:t>
            </a:r>
          </a:p>
          <a:p>
            <a:endParaRPr lang="en-US"/>
          </a:p>
          <a:p>
            <a:r>
              <a:rPr lang="en-US"/>
              <a:t>Forecast includes recognition of both PPP loans.  </a:t>
            </a:r>
          </a:p>
          <a:p>
            <a:endParaRPr lang="en-US" baseline="0"/>
          </a:p>
          <a:p>
            <a:r>
              <a:rPr lang="en-US" baseline="0"/>
              <a:t>Budget assumes in person Annual Meeting (which went virtual).  RPSD and Actinides moved to 2022 and included in the budget.  Removed from the forecast.</a:t>
            </a:r>
          </a:p>
          <a:p>
            <a:endParaRPr lang="en-US" baseline="0"/>
          </a:p>
          <a:p>
            <a:endParaRPr lang="en-US"/>
          </a:p>
        </p:txBody>
      </p:sp>
      <p:sp>
        <p:nvSpPr>
          <p:cNvPr id="4" name="Slide Number Placeholder 3"/>
          <p:cNvSpPr>
            <a:spLocks noGrp="1"/>
          </p:cNvSpPr>
          <p:nvPr>
            <p:ph type="sldNum" sz="quarter" idx="10"/>
          </p:nvPr>
        </p:nvSpPr>
        <p:spPr/>
        <p:txBody>
          <a:bodyPr/>
          <a:lstStyle/>
          <a:p>
            <a:fld id="{F3748B49-0A88-4844-B65B-FEAB3D72FF68}" type="slidenum">
              <a:rPr lang="en-US" smtClean="0"/>
              <a:pPr/>
              <a:t>9</a:t>
            </a:fld>
            <a:endParaRPr lang="en-US"/>
          </a:p>
        </p:txBody>
      </p:sp>
    </p:spTree>
    <p:extLst>
      <p:ext uri="{BB962C8B-B14F-4D97-AF65-F5344CB8AC3E}">
        <p14:creationId xmlns:p14="http://schemas.microsoft.com/office/powerpoint/2010/main" val="257724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200" kern="1200">
              <a:solidFill>
                <a:schemeClr val="tx1"/>
              </a:solidFill>
              <a:effectLst/>
              <a:latin typeface="+mn-lt"/>
              <a:ea typeface="+mn-ea"/>
              <a:cs typeface="+mn-cs"/>
            </a:endParaRPr>
          </a:p>
          <a:p>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10"/>
          </p:nvPr>
        </p:nvSpPr>
        <p:spPr/>
        <p:txBody>
          <a:bodyPr/>
          <a:lstStyle/>
          <a:p>
            <a:fld id="{F3748B49-0A88-4844-B65B-FEAB3D72FF68}" type="slidenum">
              <a:rPr lang="en-US" smtClean="0"/>
              <a:pPr/>
              <a:t>10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sz="1000">
                <a:solidFill>
                  <a:srgbClr val="000000"/>
                </a:solidFill>
                <a:ea typeface="Times New Roman" panose="02020603050405020304" pitchFamily="18" charset="0"/>
                <a:cs typeface="Calibri" panose="020F0502020204030204" pitchFamily="34" charset="0"/>
              </a:rPr>
              <a:t>In blue, the chart shows one year of web site user counts from April 15, 2020, which is the date the ANS web site redesign was launched. The redesign included the new Nuclear Newswire section, which is the first time the ANS site has had fresh, daily content to help drive more consistent traffic. The previous year is displayed in yellow, for comparison.</a:t>
            </a:r>
            <a:endParaRPr lang="en-US" sz="1000">
              <a:effectLst/>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13</a:t>
            </a:fld>
            <a:endParaRPr lang="en-US"/>
          </a:p>
        </p:txBody>
      </p:sp>
    </p:spTree>
    <p:extLst>
      <p:ext uri="{BB962C8B-B14F-4D97-AF65-F5344CB8AC3E}">
        <p14:creationId xmlns:p14="http://schemas.microsoft.com/office/powerpoint/2010/main" val="236008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713232" rtl="0" eaLnBrk="1" fontAlgn="auto" latinLnBrk="0" hangingPunct="1">
              <a:lnSpc>
                <a:spcPct val="100000"/>
              </a:lnSpc>
              <a:spcBef>
                <a:spcPts val="0"/>
              </a:spcBef>
              <a:spcAft>
                <a:spcPts val="0"/>
              </a:spcAft>
              <a:buClrTx/>
              <a:buSzTx/>
              <a:buFontTx/>
              <a:buNone/>
              <a:tabLst/>
              <a:defRPr/>
            </a:pPr>
            <a:r>
              <a:rPr lang="en-US"/>
              <a:t>The first weekly email was sent last May to roughly 5,000 members, that list was only </a:t>
            </a:r>
          </a:p>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14</a:t>
            </a:fld>
            <a:endParaRPr lang="en-US"/>
          </a:p>
        </p:txBody>
      </p:sp>
    </p:spTree>
    <p:extLst>
      <p:ext uri="{BB962C8B-B14F-4D97-AF65-F5344CB8AC3E}">
        <p14:creationId xmlns:p14="http://schemas.microsoft.com/office/powerpoint/2010/main" val="17801419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Views to </a:t>
            </a:r>
            <a:r>
              <a:rPr lang="en-US" err="1"/>
              <a:t>ANS.org</a:t>
            </a:r>
            <a:r>
              <a:rPr lang="en-US"/>
              <a:t>/news. </a:t>
            </a:r>
          </a:p>
        </p:txBody>
      </p:sp>
      <p:sp>
        <p:nvSpPr>
          <p:cNvPr id="4" name="Slide Number Placeholder 3"/>
          <p:cNvSpPr>
            <a:spLocks noGrp="1"/>
          </p:cNvSpPr>
          <p:nvPr>
            <p:ph type="sldNum" sz="quarter" idx="5"/>
          </p:nvPr>
        </p:nvSpPr>
        <p:spPr/>
        <p:txBody>
          <a:bodyPr/>
          <a:lstStyle/>
          <a:p>
            <a:fld id="{747D7291-6851-1C42-B9E3-7BAEBCC8C28F}" type="slidenum">
              <a:rPr lang="en-US" smtClean="0"/>
              <a:t>15</a:t>
            </a:fld>
            <a:endParaRPr lang="en-US"/>
          </a:p>
        </p:txBody>
      </p:sp>
    </p:spTree>
    <p:extLst>
      <p:ext uri="{BB962C8B-B14F-4D97-AF65-F5344CB8AC3E}">
        <p14:creationId xmlns:p14="http://schemas.microsoft.com/office/powerpoint/2010/main" val="2022584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16</a:t>
            </a:fld>
            <a:endParaRPr lang="en-US"/>
          </a:p>
        </p:txBody>
      </p:sp>
    </p:spTree>
    <p:extLst>
      <p:ext uri="{BB962C8B-B14F-4D97-AF65-F5344CB8AC3E}">
        <p14:creationId xmlns:p14="http://schemas.microsoft.com/office/powerpoint/2010/main" val="19333779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a:t>Excluded:</a:t>
            </a:r>
          </a:p>
          <a:p>
            <a:pPr marL="171450" indent="-171450">
              <a:buFont typeface="Arial" panose="020B0604020202020204" pitchFamily="34" charset="0"/>
              <a:buChar char="•"/>
            </a:pPr>
            <a:r>
              <a:rPr lang="en-US" sz="1000"/>
              <a:t>Awards, Hires, History and Obit stories</a:t>
            </a:r>
          </a:p>
          <a:p>
            <a:pPr marL="171450" indent="-171450">
              <a:buFont typeface="Arial" panose="020B0604020202020204" pitchFamily="34" charset="0"/>
              <a:buChar char="•"/>
            </a:pPr>
            <a:r>
              <a:rPr lang="en-US" sz="1000"/>
              <a:t>Non-ANS leadership (ex: “John Smith, a member of the American Nuclear Society.”)</a:t>
            </a:r>
          </a:p>
          <a:p>
            <a:endParaRPr lang="en-US"/>
          </a:p>
        </p:txBody>
      </p:sp>
      <p:sp>
        <p:nvSpPr>
          <p:cNvPr id="4" name="Slide Number Placeholder 3"/>
          <p:cNvSpPr>
            <a:spLocks noGrp="1"/>
          </p:cNvSpPr>
          <p:nvPr>
            <p:ph type="sldNum" sz="quarter" idx="5"/>
          </p:nvPr>
        </p:nvSpPr>
        <p:spPr/>
        <p:txBody>
          <a:bodyPr/>
          <a:lstStyle/>
          <a:p>
            <a:fld id="{747D7291-6851-1C42-B9E3-7BAEBCC8C28F}" type="slidenum">
              <a:rPr lang="en-US" smtClean="0"/>
              <a:t>17</a:t>
            </a:fld>
            <a:endParaRPr lang="en-US"/>
          </a:p>
        </p:txBody>
      </p:sp>
    </p:spTree>
    <p:extLst>
      <p:ext uri="{BB962C8B-B14F-4D97-AF65-F5344CB8AC3E}">
        <p14:creationId xmlns:p14="http://schemas.microsoft.com/office/powerpoint/2010/main" val="367281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ANS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DDEEF-F578-5B42-BA3D-2FAC758C69F9}"/>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414910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39" indent="-257170">
              <a:buFont typeface="Arial" panose="020B0604020202020204" pitchFamily="34" charset="0"/>
              <a:buChar char="•"/>
              <a:defRPr>
                <a:solidFill>
                  <a:schemeClr val="tx1"/>
                </a:solidFill>
              </a:defRPr>
            </a:lvl2pPr>
            <a:lvl3pPr marL="1028674" indent="-205735">
              <a:buFont typeface="Arial" panose="020B0604020202020204" pitchFamily="34" charset="0"/>
              <a:buChar char="•"/>
              <a:defRPr>
                <a:solidFill>
                  <a:schemeClr val="tx1"/>
                </a:solidFill>
              </a:defRPr>
            </a:lvl3pPr>
            <a:lvl4pPr marL="1440144" indent="-205735">
              <a:buFont typeface="Arial" panose="020B0604020202020204" pitchFamily="34" charset="0"/>
              <a:buChar char="•"/>
              <a:defRPr>
                <a:solidFill>
                  <a:schemeClr val="tx1"/>
                </a:solidFill>
              </a:defRPr>
            </a:lvl4pPr>
            <a:lvl5pPr marL="1851614" indent="-205735">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DFB38B-0EF7-294B-AA80-A8BAD45B16F3}"/>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14247462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8387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3" y="2130429"/>
            <a:ext cx="8000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457199" y="3886200"/>
            <a:ext cx="8001000" cy="1752600"/>
          </a:xfrm>
        </p:spPr>
        <p:txBody>
          <a:bodyPr/>
          <a:lstStyle>
            <a:lvl1pPr marL="0" indent="0" algn="l">
              <a:buNone/>
              <a:defRPr>
                <a:solidFill>
                  <a:srgbClr val="000000"/>
                </a:solidFill>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10"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8"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
        <p:nvSpPr>
          <p:cNvPr id="5" name="Freeform 4">
            <a:extLst>
              <a:ext uri="{FF2B5EF4-FFF2-40B4-BE49-F238E27FC236}">
                <a16:creationId xmlns:a16="http://schemas.microsoft.com/office/drawing/2014/main" id="{07DC37CC-71B5-EB41-9C85-C552547B018D}"/>
              </a:ext>
            </a:extLst>
          </p:cNvPr>
          <p:cNvSpPr/>
          <p:nvPr userDrawn="1"/>
        </p:nvSpPr>
        <p:spPr>
          <a:xfrm rot="16200000">
            <a:off x="5313961" y="2556107"/>
            <a:ext cx="6406024" cy="1254055"/>
          </a:xfrm>
          <a:custGeom>
            <a:avLst/>
            <a:gdLst>
              <a:gd name="connsiteX0" fmla="*/ 6406024 w 6406024"/>
              <a:gd name="connsiteY0" fmla="*/ 1021500 h 1254055"/>
              <a:gd name="connsiteX1" fmla="*/ 6406024 w 6406024"/>
              <a:gd name="connsiteY1" fmla="*/ 1254055 h 1254055"/>
              <a:gd name="connsiteX2" fmla="*/ 0 w 6406024"/>
              <a:gd name="connsiteY2" fmla="*/ 1254055 h 1254055"/>
              <a:gd name="connsiteX3" fmla="*/ 1414212 w 6406024"/>
              <a:gd name="connsiteY3" fmla="*/ 0 h 1254055"/>
              <a:gd name="connsiteX4" fmla="*/ 6406024 w 6406024"/>
              <a:gd name="connsiteY4" fmla="*/ 1021500 h 12540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06024" h="1254055">
                <a:moveTo>
                  <a:pt x="6406024" y="1021500"/>
                </a:moveTo>
                <a:lnTo>
                  <a:pt x="6406024" y="1254055"/>
                </a:lnTo>
                <a:lnTo>
                  <a:pt x="0" y="1254055"/>
                </a:lnTo>
                <a:lnTo>
                  <a:pt x="1414212" y="0"/>
                </a:lnTo>
                <a:lnTo>
                  <a:pt x="6406024" y="1021500"/>
                </a:lnTo>
                <a:close/>
              </a:path>
            </a:pathLst>
          </a:cu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27492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763994"/>
            <a:ext cx="8012112" cy="4362173"/>
          </a:xfrm>
        </p:spPr>
        <p:txBody>
          <a:bodyPr/>
          <a:lstStyle/>
          <a:p>
            <a:pPr lvl="0"/>
            <a:r>
              <a:rPr lang="en-US"/>
              <a:t>Edit Master text styles</a:t>
            </a:r>
          </a:p>
        </p:txBody>
      </p:sp>
      <p:sp>
        <p:nvSpPr>
          <p:cNvPr id="7" name="Date Placeholder 3">
            <a:extLst>
              <a:ext uri="{FF2B5EF4-FFF2-40B4-BE49-F238E27FC236}">
                <a16:creationId xmlns:a16="http://schemas.microsoft.com/office/drawing/2014/main" id="{3931D724-5416-644B-BCFE-E98CA15452F5}"/>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
        <p:nvSpPr>
          <p:cNvPr id="5" name="Freeform 4">
            <a:extLst>
              <a:ext uri="{FF2B5EF4-FFF2-40B4-BE49-F238E27FC236}">
                <a16:creationId xmlns:a16="http://schemas.microsoft.com/office/drawing/2014/main" id="{81941B1B-3FD0-B54E-9FCF-3EF46416036C}"/>
              </a:ext>
            </a:extLst>
          </p:cNvPr>
          <p:cNvSpPr/>
          <p:nvPr userDrawn="1"/>
        </p:nvSpPr>
        <p:spPr>
          <a:xfrm rot="5400000">
            <a:off x="6100242" y="-1450446"/>
            <a:ext cx="851729" cy="3747249"/>
          </a:xfrm>
          <a:custGeom>
            <a:avLst/>
            <a:gdLst>
              <a:gd name="connsiteX0" fmla="*/ 0 w 851729"/>
              <a:gd name="connsiteY0" fmla="*/ 3747249 h 3747249"/>
              <a:gd name="connsiteX1" fmla="*/ 0 w 851729"/>
              <a:gd name="connsiteY1" fmla="*/ 0 h 3747249"/>
              <a:gd name="connsiteX2" fmla="*/ 851729 w 851729"/>
              <a:gd name="connsiteY2" fmla="*/ 2964132 h 3747249"/>
              <a:gd name="connsiteX3" fmla="*/ 0 w 851729"/>
              <a:gd name="connsiteY3" fmla="*/ 3747249 h 3747249"/>
            </a:gdLst>
            <a:ahLst/>
            <a:cxnLst>
              <a:cxn ang="0">
                <a:pos x="connsiteX0" y="connsiteY0"/>
              </a:cxn>
              <a:cxn ang="0">
                <a:pos x="connsiteX1" y="connsiteY1"/>
              </a:cxn>
              <a:cxn ang="0">
                <a:pos x="connsiteX2" y="connsiteY2"/>
              </a:cxn>
              <a:cxn ang="0">
                <a:pos x="connsiteX3" y="connsiteY3"/>
              </a:cxn>
            </a:cxnLst>
            <a:rect l="l" t="t" r="r" b="b"/>
            <a:pathLst>
              <a:path w="851729" h="3747249">
                <a:moveTo>
                  <a:pt x="0" y="3747249"/>
                </a:moveTo>
                <a:lnTo>
                  <a:pt x="0" y="0"/>
                </a:lnTo>
                <a:lnTo>
                  <a:pt x="851729" y="2964132"/>
                </a:lnTo>
                <a:lnTo>
                  <a:pt x="0" y="3747249"/>
                </a:lnTo>
                <a:close/>
              </a:path>
            </a:pathLst>
          </a:cu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a:extLst>
              <a:ext uri="{FF2B5EF4-FFF2-40B4-BE49-F238E27FC236}">
                <a16:creationId xmlns:a16="http://schemas.microsoft.com/office/drawing/2014/main" id="{321FD2DD-1A66-9843-B9C5-45C09B7BCF99}"/>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1607" y="6356354"/>
            <a:ext cx="927100" cy="330200"/>
          </a:xfrm>
          <a:prstGeom prst="rect">
            <a:avLst/>
          </a:prstGeom>
        </p:spPr>
      </p:pic>
    </p:spTree>
    <p:extLst>
      <p:ext uri="{BB962C8B-B14F-4D97-AF65-F5344CB8AC3E}">
        <p14:creationId xmlns:p14="http://schemas.microsoft.com/office/powerpoint/2010/main" val="42245099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4648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8" name="Date Placeholder 3">
            <a:extLst>
              <a:ext uri="{FF2B5EF4-FFF2-40B4-BE49-F238E27FC236}">
                <a16:creationId xmlns:a16="http://schemas.microsoft.com/office/drawing/2014/main" id="{D2E6AB6B-CDFD-D645-84D9-77F77DCBB2A3}"/>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21782923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4"/>
            <a:ext cx="4040188"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4645028" y="1535114"/>
            <a:ext cx="4041775"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10" name="Date Placeholder 3">
            <a:extLst>
              <a:ext uri="{FF2B5EF4-FFF2-40B4-BE49-F238E27FC236}">
                <a16:creationId xmlns:a16="http://schemas.microsoft.com/office/drawing/2014/main" id="{2FB3166B-53A8-CA47-8B85-843D6C895452}"/>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4434647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1709111"/>
            <a:ext cx="3008313"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653289" y="1709112"/>
            <a:ext cx="4821400" cy="4417054"/>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457203" y="2563667"/>
            <a:ext cx="3008313" cy="3562498"/>
          </a:xfrm>
        </p:spPr>
        <p:txBody>
          <a:bodyPr/>
          <a:lstStyle>
            <a:lvl1pPr marL="0" indent="0">
              <a:buNone/>
              <a:defRPr sz="1260"/>
            </a:lvl1pPr>
            <a:lvl2pPr marL="411470" indent="0">
              <a:buNone/>
              <a:defRPr sz="1080"/>
            </a:lvl2pPr>
            <a:lvl3pPr marL="822940" indent="0">
              <a:buNone/>
              <a:defRPr sz="900"/>
            </a:lvl3pPr>
            <a:lvl4pPr marL="1234410" indent="0">
              <a:buNone/>
              <a:defRPr sz="810"/>
            </a:lvl4pPr>
            <a:lvl5pPr marL="1645879" indent="0">
              <a:buNone/>
              <a:defRPr sz="810"/>
            </a:lvl5pPr>
            <a:lvl6pPr marL="2057348" indent="0">
              <a:buNone/>
              <a:defRPr sz="810"/>
            </a:lvl6pPr>
            <a:lvl7pPr marL="2468818" indent="0">
              <a:buNone/>
              <a:defRPr sz="810"/>
            </a:lvl7pPr>
            <a:lvl8pPr marL="2880288" indent="0">
              <a:buNone/>
              <a:defRPr sz="810"/>
            </a:lvl8pPr>
            <a:lvl9pPr marL="3291758" indent="0">
              <a:buNone/>
              <a:defRPr sz="810"/>
            </a:lvl9pPr>
          </a:lstStyle>
          <a:p>
            <a:pPr lvl="0"/>
            <a:r>
              <a:rPr lang="en-US"/>
              <a:t>Edit Master text styles</a:t>
            </a:r>
          </a:p>
        </p:txBody>
      </p:sp>
      <p:sp>
        <p:nvSpPr>
          <p:cNvPr id="8" name="Date Placeholder 3">
            <a:extLst>
              <a:ext uri="{FF2B5EF4-FFF2-40B4-BE49-F238E27FC236}">
                <a16:creationId xmlns:a16="http://schemas.microsoft.com/office/drawing/2014/main" id="{577EC4E0-8492-8F41-9C7C-D95DA5DACA22}"/>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
        <p:nvSpPr>
          <p:cNvPr id="6" name="Freeform 5">
            <a:extLst>
              <a:ext uri="{FF2B5EF4-FFF2-40B4-BE49-F238E27FC236}">
                <a16:creationId xmlns:a16="http://schemas.microsoft.com/office/drawing/2014/main" id="{DB191B55-CBA4-9840-B0FE-4AE4CC4D57E2}"/>
              </a:ext>
            </a:extLst>
          </p:cNvPr>
          <p:cNvSpPr/>
          <p:nvPr userDrawn="1"/>
        </p:nvSpPr>
        <p:spPr>
          <a:xfrm rot="19979193">
            <a:off x="8270000" y="-354212"/>
            <a:ext cx="1086440" cy="1782614"/>
          </a:xfrm>
          <a:custGeom>
            <a:avLst/>
            <a:gdLst>
              <a:gd name="connsiteX0" fmla="*/ 0 w 1626640"/>
              <a:gd name="connsiteY0" fmla="*/ 1495605 h 7156532"/>
              <a:gd name="connsiteX1" fmla="*/ 1626640 w 1626640"/>
              <a:gd name="connsiteY1" fmla="*/ 0 h 7156532"/>
              <a:gd name="connsiteX2" fmla="*/ 1626640 w 1626640"/>
              <a:gd name="connsiteY2" fmla="*/ 7156532 h 7156532"/>
              <a:gd name="connsiteX3" fmla="*/ 0 w 1626640"/>
              <a:gd name="connsiteY3" fmla="*/ 1495605 h 7156532"/>
              <a:gd name="connsiteX0" fmla="*/ 0 w 1626640"/>
              <a:gd name="connsiteY0" fmla="*/ 1495605 h 7169594"/>
              <a:gd name="connsiteX1" fmla="*/ 1626640 w 1626640"/>
              <a:gd name="connsiteY1" fmla="*/ 0 h 7169594"/>
              <a:gd name="connsiteX2" fmla="*/ 1509074 w 1626640"/>
              <a:gd name="connsiteY2" fmla="*/ 7169594 h 7169594"/>
              <a:gd name="connsiteX3" fmla="*/ 0 w 1626640"/>
              <a:gd name="connsiteY3" fmla="*/ 1495605 h 7169594"/>
              <a:gd name="connsiteX0" fmla="*/ 0 w 1626640"/>
              <a:gd name="connsiteY0" fmla="*/ 1495605 h 5327731"/>
              <a:gd name="connsiteX1" fmla="*/ 1626640 w 1626640"/>
              <a:gd name="connsiteY1" fmla="*/ 0 h 5327731"/>
              <a:gd name="connsiteX2" fmla="*/ 1025748 w 1626640"/>
              <a:gd name="connsiteY2" fmla="*/ 5327731 h 5327731"/>
              <a:gd name="connsiteX3" fmla="*/ 0 w 1626640"/>
              <a:gd name="connsiteY3" fmla="*/ 1495605 h 5327731"/>
              <a:gd name="connsiteX0" fmla="*/ 0 w 1626640"/>
              <a:gd name="connsiteY0" fmla="*/ 1495605 h 5327731"/>
              <a:gd name="connsiteX1" fmla="*/ 1626640 w 1626640"/>
              <a:gd name="connsiteY1" fmla="*/ 0 h 5327731"/>
              <a:gd name="connsiteX2" fmla="*/ 1123057 w 1626640"/>
              <a:gd name="connsiteY2" fmla="*/ 4512743 h 5327731"/>
              <a:gd name="connsiteX3" fmla="*/ 1025748 w 1626640"/>
              <a:gd name="connsiteY3" fmla="*/ 5327731 h 5327731"/>
              <a:gd name="connsiteX4" fmla="*/ 0 w 1626640"/>
              <a:gd name="connsiteY4" fmla="*/ 1495605 h 5327731"/>
              <a:gd name="connsiteX0" fmla="*/ 0 w 1626640"/>
              <a:gd name="connsiteY0" fmla="*/ 1495605 h 5327731"/>
              <a:gd name="connsiteX1" fmla="*/ 1626640 w 1626640"/>
              <a:gd name="connsiteY1" fmla="*/ 0 h 5327731"/>
              <a:gd name="connsiteX2" fmla="*/ 1514946 w 1626640"/>
              <a:gd name="connsiteY2" fmla="*/ 4564997 h 5327731"/>
              <a:gd name="connsiteX3" fmla="*/ 1025748 w 1626640"/>
              <a:gd name="connsiteY3" fmla="*/ 5327731 h 5327731"/>
              <a:gd name="connsiteX4" fmla="*/ 0 w 1626640"/>
              <a:gd name="connsiteY4" fmla="*/ 1495605 h 5327731"/>
              <a:gd name="connsiteX0" fmla="*/ 0 w 1561329"/>
              <a:gd name="connsiteY0" fmla="*/ 1443353 h 5275479"/>
              <a:gd name="connsiteX1" fmla="*/ 1561329 w 1561329"/>
              <a:gd name="connsiteY1" fmla="*/ 0 h 5275479"/>
              <a:gd name="connsiteX2" fmla="*/ 1514946 w 1561329"/>
              <a:gd name="connsiteY2" fmla="*/ 4512745 h 5275479"/>
              <a:gd name="connsiteX3" fmla="*/ 1025748 w 1561329"/>
              <a:gd name="connsiteY3" fmla="*/ 5275479 h 5275479"/>
              <a:gd name="connsiteX4" fmla="*/ 0 w 1561329"/>
              <a:gd name="connsiteY4" fmla="*/ 1443353 h 5275479"/>
              <a:gd name="connsiteX0" fmla="*/ 0 w 1561329"/>
              <a:gd name="connsiteY0" fmla="*/ 1443353 h 4512745"/>
              <a:gd name="connsiteX1" fmla="*/ 1561329 w 1561329"/>
              <a:gd name="connsiteY1" fmla="*/ 0 h 4512745"/>
              <a:gd name="connsiteX2" fmla="*/ 1514946 w 1561329"/>
              <a:gd name="connsiteY2" fmla="*/ 4512745 h 4512745"/>
              <a:gd name="connsiteX3" fmla="*/ 751428 w 1561329"/>
              <a:gd name="connsiteY3" fmla="*/ 4295765 h 4512745"/>
              <a:gd name="connsiteX4" fmla="*/ 0 w 1561329"/>
              <a:gd name="connsiteY4" fmla="*/ 1443353 h 4512745"/>
              <a:gd name="connsiteX0" fmla="*/ 0 w 1561329"/>
              <a:gd name="connsiteY0" fmla="*/ 1443353 h 4316802"/>
              <a:gd name="connsiteX1" fmla="*/ 1561329 w 1561329"/>
              <a:gd name="connsiteY1" fmla="*/ 0 h 4316802"/>
              <a:gd name="connsiteX2" fmla="*/ 1528009 w 1561329"/>
              <a:gd name="connsiteY2" fmla="*/ 4316802 h 4316802"/>
              <a:gd name="connsiteX3" fmla="*/ 751428 w 1561329"/>
              <a:gd name="connsiteY3" fmla="*/ 4295765 h 4316802"/>
              <a:gd name="connsiteX4" fmla="*/ 0 w 1561329"/>
              <a:gd name="connsiteY4" fmla="*/ 1443353 h 4316802"/>
              <a:gd name="connsiteX0" fmla="*/ 0 w 1427753"/>
              <a:gd name="connsiteY0" fmla="*/ 1947436 h 4316802"/>
              <a:gd name="connsiteX1" fmla="*/ 1427753 w 1427753"/>
              <a:gd name="connsiteY1" fmla="*/ 0 h 4316802"/>
              <a:gd name="connsiteX2" fmla="*/ 1394433 w 1427753"/>
              <a:gd name="connsiteY2" fmla="*/ 4316802 h 4316802"/>
              <a:gd name="connsiteX3" fmla="*/ 617852 w 1427753"/>
              <a:gd name="connsiteY3" fmla="*/ 4295765 h 4316802"/>
              <a:gd name="connsiteX4" fmla="*/ 0 w 1427753"/>
              <a:gd name="connsiteY4" fmla="*/ 1947436 h 4316802"/>
              <a:gd name="connsiteX0" fmla="*/ 0 w 1427753"/>
              <a:gd name="connsiteY0" fmla="*/ 1947436 h 4316802"/>
              <a:gd name="connsiteX1" fmla="*/ 1427753 w 1427753"/>
              <a:gd name="connsiteY1" fmla="*/ 0 h 4316802"/>
              <a:gd name="connsiteX2" fmla="*/ 1394433 w 1427753"/>
              <a:gd name="connsiteY2" fmla="*/ 4316802 h 4316802"/>
              <a:gd name="connsiteX3" fmla="*/ 470283 w 1427753"/>
              <a:gd name="connsiteY3" fmla="*/ 3730050 h 4316802"/>
              <a:gd name="connsiteX4" fmla="*/ 0 w 1427753"/>
              <a:gd name="connsiteY4" fmla="*/ 1947436 h 4316802"/>
              <a:gd name="connsiteX0" fmla="*/ 0 w 1427753"/>
              <a:gd name="connsiteY0" fmla="*/ 1947436 h 3730050"/>
              <a:gd name="connsiteX1" fmla="*/ 1427753 w 1427753"/>
              <a:gd name="connsiteY1" fmla="*/ 0 h 3730050"/>
              <a:gd name="connsiteX2" fmla="*/ 1303005 w 1427753"/>
              <a:gd name="connsiteY2" fmla="*/ 2126605 h 3730050"/>
              <a:gd name="connsiteX3" fmla="*/ 470283 w 1427753"/>
              <a:gd name="connsiteY3" fmla="*/ 3730050 h 3730050"/>
              <a:gd name="connsiteX4" fmla="*/ 0 w 1427753"/>
              <a:gd name="connsiteY4" fmla="*/ 1947436 h 3730050"/>
              <a:gd name="connsiteX0" fmla="*/ 0 w 1303005"/>
              <a:gd name="connsiteY0" fmla="*/ 0 h 1782614"/>
              <a:gd name="connsiteX1" fmla="*/ 1303005 w 1303005"/>
              <a:gd name="connsiteY1" fmla="*/ 179169 h 1782614"/>
              <a:gd name="connsiteX2" fmla="*/ 470283 w 1303005"/>
              <a:gd name="connsiteY2" fmla="*/ 1782614 h 1782614"/>
              <a:gd name="connsiteX3" fmla="*/ 0 w 1303005"/>
              <a:gd name="connsiteY3" fmla="*/ 0 h 1782614"/>
              <a:gd name="connsiteX0" fmla="*/ 0 w 1086440"/>
              <a:gd name="connsiteY0" fmla="*/ 0 h 1782614"/>
              <a:gd name="connsiteX1" fmla="*/ 1086440 w 1086440"/>
              <a:gd name="connsiteY1" fmla="*/ 568324 h 1782614"/>
              <a:gd name="connsiteX2" fmla="*/ 470283 w 1086440"/>
              <a:gd name="connsiteY2" fmla="*/ 1782614 h 1782614"/>
              <a:gd name="connsiteX3" fmla="*/ 0 w 1086440"/>
              <a:gd name="connsiteY3" fmla="*/ 0 h 1782614"/>
            </a:gdLst>
            <a:ahLst/>
            <a:cxnLst>
              <a:cxn ang="0">
                <a:pos x="connsiteX0" y="connsiteY0"/>
              </a:cxn>
              <a:cxn ang="0">
                <a:pos x="connsiteX1" y="connsiteY1"/>
              </a:cxn>
              <a:cxn ang="0">
                <a:pos x="connsiteX2" y="connsiteY2"/>
              </a:cxn>
              <a:cxn ang="0">
                <a:pos x="connsiteX3" y="connsiteY3"/>
              </a:cxn>
            </a:cxnLst>
            <a:rect l="l" t="t" r="r" b="b"/>
            <a:pathLst>
              <a:path w="1086440" h="1782614">
                <a:moveTo>
                  <a:pt x="0" y="0"/>
                </a:moveTo>
                <a:lnTo>
                  <a:pt x="1086440" y="568324"/>
                </a:lnTo>
                <a:lnTo>
                  <a:pt x="470283" y="1782614"/>
                </a:lnTo>
                <a:lnTo>
                  <a:pt x="0" y="0"/>
                </a:lnTo>
                <a:close/>
              </a:path>
            </a:pathLst>
          </a:cu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Freeform 6">
            <a:extLst>
              <a:ext uri="{FF2B5EF4-FFF2-40B4-BE49-F238E27FC236}">
                <a16:creationId xmlns:a16="http://schemas.microsoft.com/office/drawing/2014/main" id="{F8B51392-E75C-CA48-9B98-9DADDBD647C5}"/>
              </a:ext>
            </a:extLst>
          </p:cNvPr>
          <p:cNvSpPr/>
          <p:nvPr userDrawn="1"/>
        </p:nvSpPr>
        <p:spPr>
          <a:xfrm rot="5400000">
            <a:off x="6869532" y="4583532"/>
            <a:ext cx="3854133" cy="694803"/>
          </a:xfrm>
          <a:custGeom>
            <a:avLst/>
            <a:gdLst>
              <a:gd name="connsiteX0" fmla="*/ 0 w 3854133"/>
              <a:gd name="connsiteY0" fmla="*/ 0 h 694803"/>
              <a:gd name="connsiteX1" fmla="*/ 3854133 w 3854133"/>
              <a:gd name="connsiteY1" fmla="*/ 0 h 694803"/>
              <a:gd name="connsiteX2" fmla="*/ 3854133 w 3854133"/>
              <a:gd name="connsiteY2" fmla="*/ 694803 h 694803"/>
              <a:gd name="connsiteX3" fmla="*/ 0 w 3854133"/>
              <a:gd name="connsiteY3" fmla="*/ 0 h 694803"/>
            </a:gdLst>
            <a:ahLst/>
            <a:cxnLst>
              <a:cxn ang="0">
                <a:pos x="connsiteX0" y="connsiteY0"/>
              </a:cxn>
              <a:cxn ang="0">
                <a:pos x="connsiteX1" y="connsiteY1"/>
              </a:cxn>
              <a:cxn ang="0">
                <a:pos x="connsiteX2" y="connsiteY2"/>
              </a:cxn>
              <a:cxn ang="0">
                <a:pos x="connsiteX3" y="connsiteY3"/>
              </a:cxn>
            </a:cxnLst>
            <a:rect l="l" t="t" r="r" b="b"/>
            <a:pathLst>
              <a:path w="3854133" h="694803">
                <a:moveTo>
                  <a:pt x="0" y="0"/>
                </a:moveTo>
                <a:lnTo>
                  <a:pt x="3854133" y="0"/>
                </a:lnTo>
                <a:lnTo>
                  <a:pt x="3854133" y="694803"/>
                </a:lnTo>
                <a:lnTo>
                  <a:pt x="0" y="0"/>
                </a:lnTo>
                <a:close/>
              </a:path>
            </a:pathLst>
          </a:custGeom>
          <a:solidFill>
            <a:srgbClr val="0053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979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8C8E996-C8E1-6A46-A742-D909F2F0BFF7}"/>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4171125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7" name="Text Placeholder 2"/>
          <p:cNvSpPr>
            <a:spLocks noGrp="1"/>
          </p:cNvSpPr>
          <p:nvPr>
            <p:ph idx="1"/>
          </p:nvPr>
        </p:nvSpPr>
        <p:spPr>
          <a:xfrm>
            <a:off x="457200" y="1763994"/>
            <a:ext cx="8001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
        <p:nvSpPr>
          <p:cNvPr id="8" name="Date Placeholder 3">
            <a:extLst>
              <a:ext uri="{FF2B5EF4-FFF2-40B4-BE49-F238E27FC236}">
                <a16:creationId xmlns:a16="http://schemas.microsoft.com/office/drawing/2014/main" id="{E204584C-059D-834A-B250-FFFBEFA08723}"/>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
        <p:nvSpPr>
          <p:cNvPr id="4" name="Freeform 3">
            <a:extLst>
              <a:ext uri="{FF2B5EF4-FFF2-40B4-BE49-F238E27FC236}">
                <a16:creationId xmlns:a16="http://schemas.microsoft.com/office/drawing/2014/main" id="{1B753B82-2DC3-2640-8605-2D9FA8CA271D}"/>
              </a:ext>
            </a:extLst>
          </p:cNvPr>
          <p:cNvSpPr/>
          <p:nvPr userDrawn="1"/>
        </p:nvSpPr>
        <p:spPr>
          <a:xfrm rot="5400000">
            <a:off x="6814607" y="-363261"/>
            <a:ext cx="1966132" cy="2692653"/>
          </a:xfrm>
          <a:custGeom>
            <a:avLst/>
            <a:gdLst>
              <a:gd name="connsiteX0" fmla="*/ 0 w 1966132"/>
              <a:gd name="connsiteY0" fmla="*/ 2692653 h 2692653"/>
              <a:gd name="connsiteX1" fmla="*/ 0 w 1966132"/>
              <a:gd name="connsiteY1" fmla="*/ 0 h 2692653"/>
              <a:gd name="connsiteX2" fmla="*/ 1712463 w 1966132"/>
              <a:gd name="connsiteY2" fmla="*/ 0 h 2692653"/>
              <a:gd name="connsiteX3" fmla="*/ 1966132 w 1966132"/>
              <a:gd name="connsiteY3" fmla="*/ 864914 h 2692653"/>
              <a:gd name="connsiteX4" fmla="*/ 0 w 1966132"/>
              <a:gd name="connsiteY4" fmla="*/ 2692653 h 26926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6132" h="2692653">
                <a:moveTo>
                  <a:pt x="0" y="2692653"/>
                </a:moveTo>
                <a:lnTo>
                  <a:pt x="0" y="0"/>
                </a:lnTo>
                <a:lnTo>
                  <a:pt x="1712463" y="0"/>
                </a:lnTo>
                <a:lnTo>
                  <a:pt x="1966132" y="864914"/>
                </a:lnTo>
                <a:lnTo>
                  <a:pt x="0" y="2692653"/>
                </a:lnTo>
                <a:close/>
              </a:path>
            </a:pathLst>
          </a:custGeom>
          <a:solidFill>
            <a:srgbClr val="009A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16FAAA5-A77C-194D-BDD4-7CA8BB6AF45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7851607" y="6356354"/>
            <a:ext cx="927100" cy="330200"/>
          </a:xfrm>
          <a:prstGeom prst="rect">
            <a:avLst/>
          </a:prstGeom>
        </p:spPr>
      </p:pic>
    </p:spTree>
    <p:extLst>
      <p:ext uri="{BB962C8B-B14F-4D97-AF65-F5344CB8AC3E}">
        <p14:creationId xmlns:p14="http://schemas.microsoft.com/office/powerpoint/2010/main" val="17014189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39" indent="-257170">
              <a:buFont typeface="Arial" panose="020B0604020202020204" pitchFamily="34" charset="0"/>
              <a:buChar char="•"/>
              <a:defRPr>
                <a:solidFill>
                  <a:schemeClr val="tx1"/>
                </a:solidFill>
              </a:defRPr>
            </a:lvl2pPr>
            <a:lvl3pPr marL="1028674" indent="-205735">
              <a:buFont typeface="Arial" panose="020B0604020202020204" pitchFamily="34" charset="0"/>
              <a:buChar char="•"/>
              <a:defRPr>
                <a:solidFill>
                  <a:schemeClr val="tx1"/>
                </a:solidFill>
              </a:defRPr>
            </a:lvl3pPr>
            <a:lvl4pPr marL="1440144" indent="-205735">
              <a:buFont typeface="Arial" panose="020B0604020202020204" pitchFamily="34" charset="0"/>
              <a:buChar char="•"/>
              <a:defRPr>
                <a:solidFill>
                  <a:schemeClr val="tx1"/>
                </a:solidFill>
              </a:defRPr>
            </a:lvl4pPr>
            <a:lvl5pPr marL="1851614" indent="-205735">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DFB38B-0EF7-294B-AA80-A8BAD45B16F3}"/>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85027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ANS 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40549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97776F8-5C57-3141-A947-DD3076DB04AA}"/>
              </a:ext>
            </a:extLst>
          </p:cNvPr>
          <p:cNvSpPr/>
          <p:nvPr userDrawn="1"/>
        </p:nvSpPr>
        <p:spPr>
          <a:xfrm rot="5400000">
            <a:off x="6062663" y="3776665"/>
            <a:ext cx="4488920" cy="1673753"/>
          </a:xfrm>
          <a:custGeom>
            <a:avLst/>
            <a:gdLst>
              <a:gd name="connsiteX0" fmla="*/ 0 w 4488920"/>
              <a:gd name="connsiteY0" fmla="*/ 0 h 1673753"/>
              <a:gd name="connsiteX1" fmla="*/ 4488920 w 4488920"/>
              <a:gd name="connsiteY1" fmla="*/ 0 h 1673753"/>
              <a:gd name="connsiteX2" fmla="*/ 4488920 w 4488920"/>
              <a:gd name="connsiteY2" fmla="*/ 1673753 h 1673753"/>
              <a:gd name="connsiteX3" fmla="*/ 267707 w 4488920"/>
              <a:gd name="connsiteY3" fmla="*/ 912775 h 1673753"/>
              <a:gd name="connsiteX4" fmla="*/ 0 w 4488920"/>
              <a:gd name="connsiteY4" fmla="*/ 0 h 16737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88920" h="1673753">
                <a:moveTo>
                  <a:pt x="0" y="0"/>
                </a:moveTo>
                <a:lnTo>
                  <a:pt x="4488920" y="0"/>
                </a:lnTo>
                <a:lnTo>
                  <a:pt x="4488920" y="1673753"/>
                </a:lnTo>
                <a:lnTo>
                  <a:pt x="267707" y="912775"/>
                </a:lnTo>
                <a:lnTo>
                  <a:pt x="0" y="0"/>
                </a:lnTo>
                <a:close/>
              </a:path>
            </a:pathLst>
          </a:custGeom>
          <a:solidFill>
            <a:srgbClr val="FFDD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62D9F93F-08F6-B144-80AC-D39F882414C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54080" y="6349081"/>
            <a:ext cx="927100" cy="330200"/>
          </a:xfrm>
          <a:prstGeom prst="rect">
            <a:avLst/>
          </a:prstGeom>
        </p:spPr>
      </p:pic>
    </p:spTree>
    <p:extLst>
      <p:ext uri="{BB962C8B-B14F-4D97-AF65-F5344CB8AC3E}">
        <p14:creationId xmlns:p14="http://schemas.microsoft.com/office/powerpoint/2010/main" val="5612116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3" y="2130429"/>
            <a:ext cx="8000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457199" y="3886200"/>
            <a:ext cx="8001000" cy="1752600"/>
          </a:xfrm>
        </p:spPr>
        <p:txBody>
          <a:bodyPr/>
          <a:lstStyle>
            <a:lvl1pPr marL="0" indent="0" algn="l">
              <a:buNone/>
              <a:defRPr>
                <a:solidFill>
                  <a:srgbClr val="000000"/>
                </a:solidFill>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10"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8"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194756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763994"/>
            <a:ext cx="8012112" cy="4362173"/>
          </a:xfrm>
        </p:spPr>
        <p:txBody>
          <a:bodyPr/>
          <a:lstStyle/>
          <a:p>
            <a:pPr lvl="0"/>
            <a:r>
              <a:rPr lang="en-US"/>
              <a:t>Edit Master text styles</a:t>
            </a:r>
          </a:p>
        </p:txBody>
      </p:sp>
      <p:sp>
        <p:nvSpPr>
          <p:cNvPr id="4" name="Date Placeholder 3"/>
          <p:cNvSpPr>
            <a:spLocks noGrp="1"/>
          </p:cNvSpPr>
          <p:nvPr>
            <p:ph type="dt" sz="half" idx="10"/>
          </p:nvPr>
        </p:nvSpPr>
        <p:spPr>
          <a:xfrm>
            <a:off x="1028700" y="6356354"/>
            <a:ext cx="1562100" cy="365125"/>
          </a:xfrm>
          <a:prstGeom prst="rect">
            <a:avLst/>
          </a:prstGeom>
        </p:spPr>
        <p:txBody>
          <a:bodyPr/>
          <a:lstStyle>
            <a:lvl1pPr>
              <a:defRPr>
                <a:solidFill>
                  <a:schemeClr val="tx1"/>
                </a:solidFill>
              </a:defRPr>
            </a:lvl1pPr>
          </a:lstStyle>
          <a:p>
            <a:fld id="{4835BA74-651A-B340-9961-A82D1E7EF62B}" type="datetime1">
              <a:rPr lang="en-US" smtClean="0"/>
              <a:t>6/4/2021</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397440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4648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5" name="Date Placeholder 4"/>
          <p:cNvSpPr>
            <a:spLocks noGrp="1"/>
          </p:cNvSpPr>
          <p:nvPr>
            <p:ph type="dt" sz="half" idx="10"/>
          </p:nvPr>
        </p:nvSpPr>
        <p:spPr>
          <a:xfrm>
            <a:off x="1058518" y="6356354"/>
            <a:ext cx="1532282" cy="365125"/>
          </a:xfrm>
          <a:prstGeom prst="rect">
            <a:avLst/>
          </a:prstGeom>
        </p:spPr>
        <p:txBody>
          <a:bodyPr/>
          <a:lstStyle/>
          <a:p>
            <a:fld id="{D5408B09-4A18-AB42-B09C-8E2692179B15}" type="datetime1">
              <a:rPr lang="en-US" smtClean="0"/>
              <a:t>6/4/2021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22765705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4"/>
            <a:ext cx="4040188"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4645028" y="1535114"/>
            <a:ext cx="4041775"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30218773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1709111"/>
            <a:ext cx="3008313"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653289" y="1709112"/>
            <a:ext cx="4821400" cy="4417054"/>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457203" y="2563667"/>
            <a:ext cx="3008313" cy="3562498"/>
          </a:xfrm>
        </p:spPr>
        <p:txBody>
          <a:bodyPr/>
          <a:lstStyle>
            <a:lvl1pPr marL="0" indent="0">
              <a:buNone/>
              <a:defRPr sz="1260"/>
            </a:lvl1pPr>
            <a:lvl2pPr marL="411470" indent="0">
              <a:buNone/>
              <a:defRPr sz="1080"/>
            </a:lvl2pPr>
            <a:lvl3pPr marL="822940" indent="0">
              <a:buNone/>
              <a:defRPr sz="900"/>
            </a:lvl3pPr>
            <a:lvl4pPr marL="1234410" indent="0">
              <a:buNone/>
              <a:defRPr sz="810"/>
            </a:lvl4pPr>
            <a:lvl5pPr marL="1645879" indent="0">
              <a:buNone/>
              <a:defRPr sz="810"/>
            </a:lvl5pPr>
            <a:lvl6pPr marL="2057348" indent="0">
              <a:buNone/>
              <a:defRPr sz="810"/>
            </a:lvl6pPr>
            <a:lvl7pPr marL="2468818" indent="0">
              <a:buNone/>
              <a:defRPr sz="810"/>
            </a:lvl7pPr>
            <a:lvl8pPr marL="2880288" indent="0">
              <a:buNone/>
              <a:defRPr sz="810"/>
            </a:lvl8pPr>
            <a:lvl9pPr marL="3291758" indent="0">
              <a:buNone/>
              <a:defRPr sz="81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27086473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8753DE-A595-C849-AA5C-D525407AF15F}" type="slidenum">
              <a:rPr lang="en-US" smtClean="0"/>
              <a:t>‹#›</a:t>
            </a:fld>
            <a:endParaRPr lang="en-US"/>
          </a:p>
        </p:txBody>
      </p:sp>
    </p:spTree>
    <p:extLst>
      <p:ext uri="{BB962C8B-B14F-4D97-AF65-F5344CB8AC3E}">
        <p14:creationId xmlns:p14="http://schemas.microsoft.com/office/powerpoint/2010/main" val="32479942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C1F14A43-F6F7-684A-A15B-3AABBD13E880}" type="slidenum">
              <a:rPr lang="en-US" smtClean="0"/>
              <a:t>‹#›</a:t>
            </a:fld>
            <a:endParaRPr lang="en-US"/>
          </a:p>
        </p:txBody>
      </p:sp>
      <p:sp>
        <p:nvSpPr>
          <p:cNvPr id="7" name="Text Placeholder 2"/>
          <p:cNvSpPr>
            <a:spLocks noGrp="1"/>
          </p:cNvSpPr>
          <p:nvPr>
            <p:ph idx="1"/>
          </p:nvPr>
        </p:nvSpPr>
        <p:spPr>
          <a:xfrm>
            <a:off x="457200" y="1763994"/>
            <a:ext cx="8001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Tree>
    <p:extLst>
      <p:ext uri="{BB962C8B-B14F-4D97-AF65-F5344CB8AC3E}">
        <p14:creationId xmlns:p14="http://schemas.microsoft.com/office/powerpoint/2010/main" val="82878508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39" indent="-257170">
              <a:buFont typeface="Arial" panose="020B0604020202020204" pitchFamily="34" charset="0"/>
              <a:buChar char="•"/>
              <a:defRPr>
                <a:solidFill>
                  <a:schemeClr val="tx1"/>
                </a:solidFill>
              </a:defRPr>
            </a:lvl2pPr>
            <a:lvl3pPr marL="1028674" indent="-205735">
              <a:buFont typeface="Arial" panose="020B0604020202020204" pitchFamily="34" charset="0"/>
              <a:buChar char="•"/>
              <a:defRPr>
                <a:solidFill>
                  <a:schemeClr val="tx1"/>
                </a:solidFill>
              </a:defRPr>
            </a:lvl3pPr>
            <a:lvl4pPr marL="1440144" indent="-205735">
              <a:buFont typeface="Arial" panose="020B0604020202020204" pitchFamily="34" charset="0"/>
              <a:buChar char="•"/>
              <a:defRPr>
                <a:solidFill>
                  <a:schemeClr val="tx1"/>
                </a:solidFill>
              </a:defRPr>
            </a:lvl4pPr>
            <a:lvl5pPr marL="1851614" indent="-205735">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1666077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58328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3" y="2130429"/>
            <a:ext cx="8000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457199" y="3886200"/>
            <a:ext cx="8001000" cy="1752600"/>
          </a:xfrm>
        </p:spPr>
        <p:txBody>
          <a:bodyPr/>
          <a:lstStyle>
            <a:lvl1pPr marL="0" indent="0" algn="l">
              <a:buNone/>
              <a:defRPr>
                <a:solidFill>
                  <a:srgbClr val="000000"/>
                </a:solidFill>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10"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8"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40897931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3" y="2130429"/>
            <a:ext cx="8000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457199" y="3886200"/>
            <a:ext cx="8001000" cy="1752600"/>
          </a:xfrm>
        </p:spPr>
        <p:txBody>
          <a:bodyPr/>
          <a:lstStyle>
            <a:lvl1pPr marL="0" indent="0" algn="l">
              <a:buNone/>
              <a:defRPr>
                <a:solidFill>
                  <a:srgbClr val="000000"/>
                </a:solidFill>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10"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8"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19767471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763994"/>
            <a:ext cx="8012112" cy="4362173"/>
          </a:xfrm>
        </p:spPr>
        <p:txBody>
          <a:bodyPr/>
          <a:lstStyle/>
          <a:p>
            <a:pPr lvl="0"/>
            <a:r>
              <a:rPr lang="en-US"/>
              <a:t>Edit Master text styles</a:t>
            </a:r>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4677341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4648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7615336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4"/>
            <a:ext cx="4040188"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4645028" y="1535114"/>
            <a:ext cx="4041775"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271098482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1709111"/>
            <a:ext cx="3008313"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653289" y="1709112"/>
            <a:ext cx="4821400" cy="4417054"/>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457203" y="2563667"/>
            <a:ext cx="3008313" cy="3562498"/>
          </a:xfrm>
        </p:spPr>
        <p:txBody>
          <a:bodyPr/>
          <a:lstStyle>
            <a:lvl1pPr marL="0" indent="0">
              <a:buNone/>
              <a:defRPr sz="1260"/>
            </a:lvl1pPr>
            <a:lvl2pPr marL="411470" indent="0">
              <a:buNone/>
              <a:defRPr sz="1080"/>
            </a:lvl2pPr>
            <a:lvl3pPr marL="822940" indent="0">
              <a:buNone/>
              <a:defRPr sz="900"/>
            </a:lvl3pPr>
            <a:lvl4pPr marL="1234410" indent="0">
              <a:buNone/>
              <a:defRPr sz="810"/>
            </a:lvl4pPr>
            <a:lvl5pPr marL="1645879" indent="0">
              <a:buNone/>
              <a:defRPr sz="810"/>
            </a:lvl5pPr>
            <a:lvl6pPr marL="2057348" indent="0">
              <a:buNone/>
              <a:defRPr sz="810"/>
            </a:lvl6pPr>
            <a:lvl7pPr marL="2468818" indent="0">
              <a:buNone/>
              <a:defRPr sz="810"/>
            </a:lvl7pPr>
            <a:lvl8pPr marL="2880288" indent="0">
              <a:buNone/>
              <a:defRPr sz="810"/>
            </a:lvl8pPr>
            <a:lvl9pPr marL="3291758" indent="0">
              <a:buNone/>
              <a:defRPr sz="81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21541846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38753DE-A595-C849-AA5C-D525407AF15F}" type="slidenum">
              <a:rPr lang="en-US" smtClean="0"/>
              <a:t>‹#›</a:t>
            </a:fld>
            <a:endParaRPr lang="en-US"/>
          </a:p>
        </p:txBody>
      </p:sp>
    </p:spTree>
    <p:extLst>
      <p:ext uri="{BB962C8B-B14F-4D97-AF65-F5344CB8AC3E}">
        <p14:creationId xmlns:p14="http://schemas.microsoft.com/office/powerpoint/2010/main" val="16142394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C1F14A43-F6F7-684A-A15B-3AABBD13E880}" type="slidenum">
              <a:rPr lang="en-US" smtClean="0"/>
              <a:t>‹#›</a:t>
            </a:fld>
            <a:endParaRPr lang="en-US"/>
          </a:p>
        </p:txBody>
      </p:sp>
      <p:sp>
        <p:nvSpPr>
          <p:cNvPr id="7" name="Text Placeholder 2"/>
          <p:cNvSpPr>
            <a:spLocks noGrp="1"/>
          </p:cNvSpPr>
          <p:nvPr>
            <p:ph idx="1"/>
          </p:nvPr>
        </p:nvSpPr>
        <p:spPr>
          <a:xfrm>
            <a:off x="457200" y="1763994"/>
            <a:ext cx="8001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Tree>
    <p:extLst>
      <p:ext uri="{BB962C8B-B14F-4D97-AF65-F5344CB8AC3E}">
        <p14:creationId xmlns:p14="http://schemas.microsoft.com/office/powerpoint/2010/main" val="29675956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39" indent="-257170">
              <a:buFont typeface="Arial" panose="020B0604020202020204" pitchFamily="34" charset="0"/>
              <a:buChar char="•"/>
              <a:defRPr>
                <a:solidFill>
                  <a:schemeClr val="tx1"/>
                </a:solidFill>
              </a:defRPr>
            </a:lvl2pPr>
            <a:lvl3pPr marL="1028674" indent="-205735">
              <a:buFont typeface="Arial" panose="020B0604020202020204" pitchFamily="34" charset="0"/>
              <a:buChar char="•"/>
              <a:defRPr>
                <a:solidFill>
                  <a:schemeClr val="tx1"/>
                </a:solidFill>
              </a:defRPr>
            </a:lvl3pPr>
            <a:lvl4pPr marL="1440144" indent="-205735">
              <a:buFont typeface="Arial" panose="020B0604020202020204" pitchFamily="34" charset="0"/>
              <a:buChar char="•"/>
              <a:defRPr>
                <a:solidFill>
                  <a:schemeClr val="tx1"/>
                </a:solidFill>
              </a:defRPr>
            </a:lvl4pPr>
            <a:lvl5pPr marL="1851614" indent="-205735">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293256300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997161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3" y="2130429"/>
            <a:ext cx="8000999" cy="1470025"/>
          </a:xfrm>
          <a:prstGeom prst="rect">
            <a:avLst/>
          </a:prstGeo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457199" y="3886200"/>
            <a:ext cx="8001000" cy="1752600"/>
          </a:xfrm>
        </p:spPr>
        <p:txBody>
          <a:bodyPr/>
          <a:lstStyle>
            <a:lvl1pPr marL="0" indent="0" algn="l">
              <a:buNone/>
              <a:defRPr>
                <a:solidFill>
                  <a:srgbClr val="000000"/>
                </a:solidFill>
              </a:defRPr>
            </a:lvl1pPr>
            <a:lvl2pPr marL="411470" indent="0" algn="ctr">
              <a:buNone/>
              <a:defRPr>
                <a:solidFill>
                  <a:schemeClr val="tx1">
                    <a:tint val="75000"/>
                  </a:schemeClr>
                </a:solidFill>
              </a:defRPr>
            </a:lvl2pPr>
            <a:lvl3pPr marL="822940" indent="0" algn="ctr">
              <a:buNone/>
              <a:defRPr>
                <a:solidFill>
                  <a:schemeClr val="tx1">
                    <a:tint val="75000"/>
                  </a:schemeClr>
                </a:solidFill>
              </a:defRPr>
            </a:lvl3pPr>
            <a:lvl4pPr marL="1234410" indent="0" algn="ctr">
              <a:buNone/>
              <a:defRPr>
                <a:solidFill>
                  <a:schemeClr val="tx1">
                    <a:tint val="75000"/>
                  </a:schemeClr>
                </a:solidFill>
              </a:defRPr>
            </a:lvl4pPr>
            <a:lvl5pPr marL="1645879" indent="0" algn="ctr">
              <a:buNone/>
              <a:defRPr>
                <a:solidFill>
                  <a:schemeClr val="tx1">
                    <a:tint val="75000"/>
                  </a:schemeClr>
                </a:solidFill>
              </a:defRPr>
            </a:lvl5pPr>
            <a:lvl6pPr marL="2057348" indent="0" algn="ctr">
              <a:buNone/>
              <a:defRPr>
                <a:solidFill>
                  <a:schemeClr val="tx1">
                    <a:tint val="75000"/>
                  </a:schemeClr>
                </a:solidFill>
              </a:defRPr>
            </a:lvl6pPr>
            <a:lvl7pPr marL="2468818" indent="0" algn="ctr">
              <a:buNone/>
              <a:defRPr>
                <a:solidFill>
                  <a:schemeClr val="tx1">
                    <a:tint val="75000"/>
                  </a:schemeClr>
                </a:solidFill>
              </a:defRPr>
            </a:lvl7pPr>
            <a:lvl8pPr marL="2880288" indent="0" algn="ctr">
              <a:buNone/>
              <a:defRPr>
                <a:solidFill>
                  <a:schemeClr val="tx1">
                    <a:tint val="75000"/>
                  </a:schemeClr>
                </a:solidFill>
              </a:defRPr>
            </a:lvl8pPr>
            <a:lvl9pPr marL="3291758" indent="0" algn="ctr">
              <a:buNone/>
              <a:defRPr>
                <a:solidFill>
                  <a:schemeClr val="tx1">
                    <a:tint val="75000"/>
                  </a:schemeClr>
                </a:solidFill>
              </a:defRPr>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4006201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763994"/>
            <a:ext cx="8012112" cy="4362173"/>
          </a:xfrm>
        </p:spPr>
        <p:txBody>
          <a:bodyPr/>
          <a:lstStyle/>
          <a:p>
            <a:pPr lvl="0"/>
            <a:r>
              <a:rPr lang="en-US"/>
              <a:t>Edit Master text styles</a:t>
            </a:r>
          </a:p>
        </p:txBody>
      </p:sp>
      <p:sp>
        <p:nvSpPr>
          <p:cNvPr id="7" name="Date Placeholder 3">
            <a:extLst>
              <a:ext uri="{FF2B5EF4-FFF2-40B4-BE49-F238E27FC236}">
                <a16:creationId xmlns:a16="http://schemas.microsoft.com/office/drawing/2014/main" id="{3931D724-5416-644B-BCFE-E98CA15452F5}"/>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11948529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46088" y="1763994"/>
            <a:ext cx="8012112" cy="4362173"/>
          </a:xfrm>
        </p:spPr>
        <p:txBody>
          <a:bodyPr/>
          <a:lstStyle/>
          <a:p>
            <a:pPr lvl="0"/>
            <a:r>
              <a:rPr lang="en-US"/>
              <a:t>Edit Master text styles</a:t>
            </a:r>
          </a:p>
        </p:txBody>
      </p:sp>
      <p:sp>
        <p:nvSpPr>
          <p:cNvPr id="4" name="Date Placeholder 3"/>
          <p:cNvSpPr>
            <a:spLocks noGrp="1"/>
          </p:cNvSpPr>
          <p:nvPr>
            <p:ph type="dt" sz="half" idx="10"/>
          </p:nvPr>
        </p:nvSpPr>
        <p:spPr>
          <a:xfrm>
            <a:off x="1028700" y="6356354"/>
            <a:ext cx="1562100" cy="365125"/>
          </a:xfrm>
          <a:prstGeom prst="rect">
            <a:avLst/>
          </a:prstGeom>
        </p:spPr>
        <p:txBody>
          <a:bodyPr/>
          <a:lstStyle>
            <a:lvl1pPr>
              <a:defRPr>
                <a:solidFill>
                  <a:schemeClr val="tx1"/>
                </a:solidFill>
              </a:defRPr>
            </a:lvl1pPr>
          </a:lstStyle>
          <a:p>
            <a:fld id="{4835BA74-651A-B340-9961-A82D1E7EF62B}" type="datetime1">
              <a:rPr lang="en-US" smtClean="0"/>
              <a:t>6/4/2021</a:t>
            </a:fld>
            <a:endParaRPr lang="en-US"/>
          </a:p>
        </p:txBody>
      </p:sp>
      <p:sp>
        <p:nvSpPr>
          <p:cNvPr id="5" name="Footer Placeholder 4"/>
          <p:cNvSpPr>
            <a:spLocks noGrp="1"/>
          </p:cNvSpPr>
          <p:nvPr>
            <p:ph type="ftr" sz="quarter" idx="11"/>
          </p:nvPr>
        </p:nvSpPr>
        <p:spPr/>
        <p:txBody>
          <a:bodyPr/>
          <a:lstStyle>
            <a:lvl1pPr>
              <a:defRPr>
                <a:solidFill>
                  <a:srgbClr val="000000"/>
                </a:solidFill>
              </a:defRPr>
            </a:lvl1p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39266559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4648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5" name="Date Placeholder 4"/>
          <p:cNvSpPr>
            <a:spLocks noGrp="1"/>
          </p:cNvSpPr>
          <p:nvPr>
            <p:ph type="dt" sz="half" idx="10"/>
          </p:nvPr>
        </p:nvSpPr>
        <p:spPr>
          <a:xfrm>
            <a:off x="1058518" y="6356354"/>
            <a:ext cx="1532282" cy="365125"/>
          </a:xfrm>
          <a:prstGeom prst="rect">
            <a:avLst/>
          </a:prstGeom>
        </p:spPr>
        <p:txBody>
          <a:bodyPr/>
          <a:lstStyle/>
          <a:p>
            <a:fld id="{D5408B09-4A18-AB42-B09C-8E2692179B15}" type="datetime1">
              <a:rPr lang="en-US" smtClean="0"/>
              <a:t>6/4/2021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12993026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4"/>
            <a:ext cx="4040188"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4645028" y="1535114"/>
            <a:ext cx="4041775"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8" name="Footer Placeholder 7"/>
          <p:cNvSpPr>
            <a:spLocks noGrp="1"/>
          </p:cNvSpPr>
          <p:nvPr>
            <p:ph type="ftr" sz="quarter" idx="11"/>
          </p:nvPr>
        </p:nvSpPr>
        <p:spPr/>
        <p:txBody>
          <a:bodyPr/>
          <a:lstStyle>
            <a:lvl1pPr>
              <a:defRPr>
                <a:solidFill>
                  <a:srgbClr val="000000"/>
                </a:solidFill>
              </a:defRPr>
            </a:lvl1pPr>
          </a:lstStyle>
          <a:p>
            <a:endParaRPr lang="en-US"/>
          </a:p>
        </p:txBody>
      </p:sp>
      <p:sp>
        <p:nvSpPr>
          <p:cNvPr id="9" name="Slide Number Placeholder 8"/>
          <p:cNvSpPr>
            <a:spLocks noGrp="1"/>
          </p:cNvSpPr>
          <p:nvPr>
            <p:ph type="sldNum" sz="quarter" idx="12"/>
          </p:nvPr>
        </p:nvSpPr>
        <p:spPr>
          <a:xfrm>
            <a:off x="6553200" y="6356354"/>
            <a:ext cx="2133600" cy="365125"/>
          </a:xfrm>
          <a:prstGeom prst="rect">
            <a:avLst/>
          </a:prstGeom>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24996828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1709111"/>
            <a:ext cx="3008313"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653289" y="1709112"/>
            <a:ext cx="4821400" cy="4417054"/>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457203" y="2563667"/>
            <a:ext cx="3008313" cy="3562498"/>
          </a:xfrm>
        </p:spPr>
        <p:txBody>
          <a:bodyPr/>
          <a:lstStyle>
            <a:lvl1pPr marL="0" indent="0">
              <a:buNone/>
              <a:defRPr sz="1260"/>
            </a:lvl1pPr>
            <a:lvl2pPr marL="411470" indent="0">
              <a:buNone/>
              <a:defRPr sz="1080"/>
            </a:lvl2pPr>
            <a:lvl3pPr marL="822940" indent="0">
              <a:buNone/>
              <a:defRPr sz="900"/>
            </a:lvl3pPr>
            <a:lvl4pPr marL="1234410" indent="0">
              <a:buNone/>
              <a:defRPr sz="810"/>
            </a:lvl4pPr>
            <a:lvl5pPr marL="1645879" indent="0">
              <a:buNone/>
              <a:defRPr sz="810"/>
            </a:lvl5pPr>
            <a:lvl6pPr marL="2057348" indent="0">
              <a:buNone/>
              <a:defRPr sz="810"/>
            </a:lvl6pPr>
            <a:lvl7pPr marL="2468818" indent="0">
              <a:buNone/>
              <a:defRPr sz="810"/>
            </a:lvl7pPr>
            <a:lvl8pPr marL="2880288" indent="0">
              <a:buNone/>
              <a:defRPr sz="810"/>
            </a:lvl8pPr>
            <a:lvl9pPr marL="3291758" indent="0">
              <a:buNone/>
              <a:defRPr sz="810"/>
            </a:lvl9pPr>
          </a:lstStyle>
          <a:p>
            <a:pPr lvl="0"/>
            <a:r>
              <a:rPr lang="en-US"/>
              <a:t>Edit Master text styles</a:t>
            </a:r>
          </a:p>
        </p:txBody>
      </p:sp>
      <p:sp>
        <p:nvSpPr>
          <p:cNvPr id="6" name="Footer Placeholder 5"/>
          <p:cNvSpPr>
            <a:spLocks noGrp="1"/>
          </p:cNvSpPr>
          <p:nvPr>
            <p:ph type="ftr" sz="quarter" idx="11"/>
          </p:nvPr>
        </p:nvSpPr>
        <p:spPr/>
        <p:txBody>
          <a:bodyPr/>
          <a:lstStyle>
            <a:lvl1pPr>
              <a:defRPr>
                <a:solidFill>
                  <a:srgbClr val="000000"/>
                </a:solidFill>
              </a:defRPr>
            </a:lvl1pPr>
          </a:lstStyle>
          <a:p>
            <a:endParaRPr lang="en-US"/>
          </a:p>
        </p:txBody>
      </p:sp>
      <p:sp>
        <p:nvSpPr>
          <p:cNvPr id="7" name="Slide Number Placeholder 6"/>
          <p:cNvSpPr>
            <a:spLocks noGrp="1"/>
          </p:cNvSpPr>
          <p:nvPr>
            <p:ph type="sldNum" sz="quarter" idx="12"/>
          </p:nvPr>
        </p:nvSpPr>
        <p:spPr>
          <a:xfrm>
            <a:off x="6553200" y="6356354"/>
            <a:ext cx="2133600" cy="365125"/>
          </a:xfrm>
          <a:prstGeom prst="rect">
            <a:avLst/>
          </a:prstGeom>
        </p:spPr>
        <p:txBody>
          <a:bodyPr/>
          <a:lstStyle>
            <a:lvl1pPr>
              <a:defRPr>
                <a:solidFill>
                  <a:srgbClr val="000000"/>
                </a:solidFill>
              </a:defRPr>
            </a:lvl1pPr>
          </a:lstStyle>
          <a:p>
            <a:fld id="{C1F14A43-F6F7-684A-A15B-3AABBD13E880}" type="slidenum">
              <a:rPr lang="en-US" smtClean="0"/>
              <a:pPr/>
              <a:t>‹#›</a:t>
            </a:fld>
            <a:endParaRPr lang="en-US"/>
          </a:p>
        </p:txBody>
      </p:sp>
    </p:spTree>
    <p:extLst>
      <p:ext uri="{BB962C8B-B14F-4D97-AF65-F5344CB8AC3E}">
        <p14:creationId xmlns:p14="http://schemas.microsoft.com/office/powerpoint/2010/main" val="106036599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4"/>
            <a:ext cx="2133600" cy="365125"/>
          </a:xfrm>
          <a:prstGeom prst="rect">
            <a:avLst/>
          </a:prstGeom>
        </p:spPr>
        <p:txBody>
          <a:bodyPr/>
          <a:lstStyle/>
          <a:p>
            <a:fld id="{838753DE-A595-C849-AA5C-D525407AF15F}" type="slidenum">
              <a:rPr lang="en-US" smtClean="0"/>
              <a:t>‹#›</a:t>
            </a:fld>
            <a:endParaRPr lang="en-US"/>
          </a:p>
        </p:txBody>
      </p:sp>
    </p:spTree>
    <p:extLst>
      <p:ext uri="{BB962C8B-B14F-4D97-AF65-F5344CB8AC3E}">
        <p14:creationId xmlns:p14="http://schemas.microsoft.com/office/powerpoint/2010/main" val="228165830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3124200" y="6356354"/>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C1F14A43-F6F7-684A-A15B-3AABBD13E880}" type="slidenum">
              <a:rPr lang="en-US" smtClean="0"/>
              <a:t>‹#›</a:t>
            </a:fld>
            <a:endParaRPr lang="en-US"/>
          </a:p>
        </p:txBody>
      </p:sp>
      <p:sp>
        <p:nvSpPr>
          <p:cNvPr id="7" name="Text Placeholder 2"/>
          <p:cNvSpPr>
            <a:spLocks noGrp="1"/>
          </p:cNvSpPr>
          <p:nvPr>
            <p:ph idx="1"/>
          </p:nvPr>
        </p:nvSpPr>
        <p:spPr>
          <a:xfrm>
            <a:off x="457200" y="1763994"/>
            <a:ext cx="8001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Tree>
    <p:extLst>
      <p:ext uri="{BB962C8B-B14F-4D97-AF65-F5344CB8AC3E}">
        <p14:creationId xmlns:p14="http://schemas.microsoft.com/office/powerpoint/2010/main" val="8104544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2pPr marL="668639" indent="-257170">
              <a:buFont typeface="Arial" panose="020B0604020202020204" pitchFamily="34" charset="0"/>
              <a:buChar char="•"/>
              <a:defRPr>
                <a:solidFill>
                  <a:schemeClr val="tx1"/>
                </a:solidFill>
              </a:defRPr>
            </a:lvl2pPr>
            <a:lvl3pPr marL="1028674" indent="-205735">
              <a:buFont typeface="Arial" panose="020B0604020202020204" pitchFamily="34" charset="0"/>
              <a:buChar char="•"/>
              <a:defRPr>
                <a:solidFill>
                  <a:schemeClr val="tx1"/>
                </a:solidFill>
              </a:defRPr>
            </a:lvl3pPr>
            <a:lvl4pPr marL="1440144" indent="-205735">
              <a:buFont typeface="Arial" panose="020B0604020202020204" pitchFamily="34" charset="0"/>
              <a:buChar char="•"/>
              <a:defRPr>
                <a:solidFill>
                  <a:schemeClr val="tx1"/>
                </a:solidFill>
              </a:defRPr>
            </a:lvl4pPr>
            <a:lvl5pPr marL="1851614" indent="-205735">
              <a:buFont typeface="Arial" panose="020B0604020202020204" pitchFamily="34" charset="0"/>
              <a:buChar cha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191648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11594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4" name="Content Placeholder 3"/>
          <p:cNvSpPr>
            <a:spLocks noGrp="1"/>
          </p:cNvSpPr>
          <p:nvPr>
            <p:ph sz="half" idx="2"/>
          </p:nvPr>
        </p:nvSpPr>
        <p:spPr>
          <a:xfrm>
            <a:off x="4648200" y="1716954"/>
            <a:ext cx="4038600" cy="4409213"/>
          </a:xfrm>
        </p:spPr>
        <p:txBody>
          <a:bodyPr/>
          <a:lstStyle>
            <a:lvl1pPr>
              <a:defRPr sz="2520"/>
            </a:lvl1pPr>
            <a:lvl2pPr>
              <a:defRPr sz="2160"/>
            </a:lvl2pPr>
            <a:lvl3pPr>
              <a:defRPr sz="1800"/>
            </a:lvl3pPr>
            <a:lvl4pPr>
              <a:defRPr sz="1620"/>
            </a:lvl4pPr>
            <a:lvl5pPr>
              <a:defRPr sz="1620"/>
            </a:lvl5pPr>
            <a:lvl6pPr>
              <a:defRPr sz="1620"/>
            </a:lvl6pPr>
            <a:lvl7pPr>
              <a:defRPr sz="1620"/>
            </a:lvl7pPr>
            <a:lvl8pPr>
              <a:defRPr sz="1620"/>
            </a:lvl8pPr>
            <a:lvl9pPr>
              <a:defRPr sz="1620"/>
            </a:lvl9pPr>
          </a:lstStyle>
          <a:p>
            <a:pPr lvl="0"/>
            <a:r>
              <a:rPr lang="en-US"/>
              <a:t>Edit Master text styles</a:t>
            </a:r>
          </a:p>
        </p:txBody>
      </p:sp>
      <p:sp>
        <p:nvSpPr>
          <p:cNvPr id="8" name="Date Placeholder 3">
            <a:extLst>
              <a:ext uri="{FF2B5EF4-FFF2-40B4-BE49-F238E27FC236}">
                <a16:creationId xmlns:a16="http://schemas.microsoft.com/office/drawing/2014/main" id="{D2E6AB6B-CDFD-D645-84D9-77F77DCBB2A3}"/>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13769383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4"/>
            <a:ext cx="4040188"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160"/>
            </a:lvl1pPr>
            <a:lvl2pPr>
              <a:defRPr sz="1800"/>
            </a:lvl2pPr>
            <a:lvl3pPr>
              <a:defRPr sz="1620">
                <a:latin typeface="Georgia"/>
              </a:defRPr>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5" name="Text Placeholder 4"/>
          <p:cNvSpPr>
            <a:spLocks noGrp="1"/>
          </p:cNvSpPr>
          <p:nvPr>
            <p:ph type="body" sz="quarter" idx="3"/>
          </p:nvPr>
        </p:nvSpPr>
        <p:spPr>
          <a:xfrm>
            <a:off x="4645028" y="1535114"/>
            <a:ext cx="4041775" cy="639762"/>
          </a:xfrm>
        </p:spPr>
        <p:txBody>
          <a:bodyPr anchor="b">
            <a:normAutofit/>
          </a:bodyPr>
          <a:lstStyle>
            <a:lvl1pPr marL="0" indent="0">
              <a:buNone/>
              <a:defRPr sz="1800" b="1"/>
            </a:lvl1pPr>
            <a:lvl2pPr marL="411470" indent="0">
              <a:buNone/>
              <a:defRPr sz="1800" b="1"/>
            </a:lvl2pPr>
            <a:lvl3pPr marL="822940" indent="0">
              <a:buNone/>
              <a:defRPr sz="1620" b="1"/>
            </a:lvl3pPr>
            <a:lvl4pPr marL="1234410" indent="0">
              <a:buNone/>
              <a:defRPr sz="1440" b="1"/>
            </a:lvl4pPr>
            <a:lvl5pPr marL="1645879" indent="0">
              <a:buNone/>
              <a:defRPr sz="1440" b="1"/>
            </a:lvl5pPr>
            <a:lvl6pPr marL="2057348" indent="0">
              <a:buNone/>
              <a:defRPr sz="1440" b="1"/>
            </a:lvl6pPr>
            <a:lvl7pPr marL="2468818" indent="0">
              <a:buNone/>
              <a:defRPr sz="1440" b="1"/>
            </a:lvl7pPr>
            <a:lvl8pPr marL="2880288" indent="0">
              <a:buNone/>
              <a:defRPr sz="1440" b="1"/>
            </a:lvl8pPr>
            <a:lvl9pPr marL="3291758" indent="0">
              <a:buNone/>
              <a:defRPr sz="1440" b="1"/>
            </a:lvl9pPr>
          </a:lstStyle>
          <a:p>
            <a:pPr lvl="0"/>
            <a:r>
              <a:rPr lang="en-US"/>
              <a:t>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160"/>
            </a:lvl1pPr>
            <a:lvl2pPr>
              <a:defRPr sz="1800"/>
            </a:lvl2pPr>
            <a:lvl3pPr>
              <a:defRPr sz="1620"/>
            </a:lvl3pPr>
            <a:lvl4pPr>
              <a:defRPr sz="1440"/>
            </a:lvl4pPr>
            <a:lvl5pPr>
              <a:defRPr sz="1440"/>
            </a:lvl5pPr>
            <a:lvl6pPr>
              <a:defRPr sz="1440"/>
            </a:lvl6pPr>
            <a:lvl7pPr>
              <a:defRPr sz="1440"/>
            </a:lvl7pPr>
            <a:lvl8pPr>
              <a:defRPr sz="1440"/>
            </a:lvl8pPr>
            <a:lvl9pPr>
              <a:defRPr sz="1440"/>
            </a:lvl9pPr>
          </a:lstStyle>
          <a:p>
            <a:pPr lvl="0"/>
            <a:r>
              <a:rPr lang="en-US"/>
              <a:t>Edit Master text styles</a:t>
            </a:r>
          </a:p>
        </p:txBody>
      </p:sp>
      <p:sp>
        <p:nvSpPr>
          <p:cNvPr id="10" name="Date Placeholder 3">
            <a:extLst>
              <a:ext uri="{FF2B5EF4-FFF2-40B4-BE49-F238E27FC236}">
                <a16:creationId xmlns:a16="http://schemas.microsoft.com/office/drawing/2014/main" id="{2FB3166B-53A8-CA47-8B85-843D6C895452}"/>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35897922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1709111"/>
            <a:ext cx="3008313" cy="737344"/>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3653289" y="1709112"/>
            <a:ext cx="4821400" cy="4417054"/>
          </a:xfrm>
        </p:spPr>
        <p:txBody>
          <a:bodyPr/>
          <a:lstStyle>
            <a:lvl1pPr>
              <a:defRPr sz="2880"/>
            </a:lvl1pPr>
            <a:lvl2pPr>
              <a:defRPr sz="2520">
                <a:solidFill>
                  <a:schemeClr val="bg1">
                    <a:lumMod val="50000"/>
                  </a:schemeClr>
                </a:solidFill>
              </a:defRPr>
            </a:lvl2pPr>
            <a:lvl3pPr>
              <a:defRPr sz="216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p:txBody>
      </p:sp>
      <p:sp>
        <p:nvSpPr>
          <p:cNvPr id="4" name="Text Placeholder 3"/>
          <p:cNvSpPr>
            <a:spLocks noGrp="1"/>
          </p:cNvSpPr>
          <p:nvPr>
            <p:ph type="body" sz="half" idx="2"/>
          </p:nvPr>
        </p:nvSpPr>
        <p:spPr>
          <a:xfrm>
            <a:off x="457203" y="2563667"/>
            <a:ext cx="3008313" cy="3562498"/>
          </a:xfrm>
        </p:spPr>
        <p:txBody>
          <a:bodyPr/>
          <a:lstStyle>
            <a:lvl1pPr marL="0" indent="0">
              <a:buNone/>
              <a:defRPr sz="1260"/>
            </a:lvl1pPr>
            <a:lvl2pPr marL="411470" indent="0">
              <a:buNone/>
              <a:defRPr sz="1080"/>
            </a:lvl2pPr>
            <a:lvl3pPr marL="822940" indent="0">
              <a:buNone/>
              <a:defRPr sz="900"/>
            </a:lvl3pPr>
            <a:lvl4pPr marL="1234410" indent="0">
              <a:buNone/>
              <a:defRPr sz="810"/>
            </a:lvl4pPr>
            <a:lvl5pPr marL="1645879" indent="0">
              <a:buNone/>
              <a:defRPr sz="810"/>
            </a:lvl5pPr>
            <a:lvl6pPr marL="2057348" indent="0">
              <a:buNone/>
              <a:defRPr sz="810"/>
            </a:lvl6pPr>
            <a:lvl7pPr marL="2468818" indent="0">
              <a:buNone/>
              <a:defRPr sz="810"/>
            </a:lvl7pPr>
            <a:lvl8pPr marL="2880288" indent="0">
              <a:buNone/>
              <a:defRPr sz="810"/>
            </a:lvl8pPr>
            <a:lvl9pPr marL="3291758" indent="0">
              <a:buNone/>
              <a:defRPr sz="810"/>
            </a:lvl9pPr>
          </a:lstStyle>
          <a:p>
            <a:pPr lvl="0"/>
            <a:r>
              <a:rPr lang="en-US"/>
              <a:t>Edit Master text styles</a:t>
            </a:r>
          </a:p>
        </p:txBody>
      </p:sp>
      <p:sp>
        <p:nvSpPr>
          <p:cNvPr id="8" name="Date Placeholder 3">
            <a:extLst>
              <a:ext uri="{FF2B5EF4-FFF2-40B4-BE49-F238E27FC236}">
                <a16:creationId xmlns:a16="http://schemas.microsoft.com/office/drawing/2014/main" id="{577EC4E0-8492-8F41-9C7C-D95DA5DACA22}"/>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21887211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28C8E996-C8E1-6A46-A742-D909F2F0BFF7}"/>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2626607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1_Title and Vertical Text">
    <p:spTree>
      <p:nvGrpSpPr>
        <p:cNvPr id="1" name=""/>
        <p:cNvGrpSpPr/>
        <p:nvPr/>
      </p:nvGrpSpPr>
      <p:grpSpPr>
        <a:xfrm>
          <a:off x="0" y="0"/>
          <a:ext cx="0" cy="0"/>
          <a:chOff x="0" y="0"/>
          <a:chExt cx="0" cy="0"/>
        </a:xfrm>
      </p:grpSpPr>
      <p:sp>
        <p:nvSpPr>
          <p:cNvPr id="7" name="Text Placeholder 2"/>
          <p:cNvSpPr>
            <a:spLocks noGrp="1"/>
          </p:cNvSpPr>
          <p:nvPr>
            <p:ph idx="1"/>
          </p:nvPr>
        </p:nvSpPr>
        <p:spPr>
          <a:xfrm>
            <a:off x="457200" y="1763994"/>
            <a:ext cx="8001000" cy="4362173"/>
          </a:xfrm>
          <a:prstGeom prst="rect">
            <a:avLst/>
          </a:prstGeom>
        </p:spPr>
        <p:txBody>
          <a:bodyPr vert="horz" lIns="91440" tIns="45720" rIns="91440" bIns="45720" rtlCol="0">
            <a:normAutofit/>
          </a:bodyPr>
          <a:lstStyle>
            <a:lvl1pPr algn="l">
              <a:defRPr sz="3240">
                <a:solidFill>
                  <a:schemeClr val="bg1"/>
                </a:solidFill>
              </a:defRPr>
            </a:lvl1pPr>
          </a:lstStyle>
          <a:p>
            <a:pPr lvl="0"/>
            <a:r>
              <a:rPr lang="en-US"/>
              <a:t>Edit Master text styles</a:t>
            </a:r>
          </a:p>
        </p:txBody>
      </p:sp>
      <p:sp>
        <p:nvSpPr>
          <p:cNvPr id="8" name="Date Placeholder 3">
            <a:extLst>
              <a:ext uri="{FF2B5EF4-FFF2-40B4-BE49-F238E27FC236}">
                <a16:creationId xmlns:a16="http://schemas.microsoft.com/office/drawing/2014/main" id="{E204584C-059D-834A-B250-FFFBEFA08723}"/>
              </a:ext>
            </a:extLst>
          </p:cNvPr>
          <p:cNvSpPr>
            <a:spLocks noGrp="1"/>
          </p:cNvSpPr>
          <p:nvPr>
            <p:ph type="dt" sz="half" idx="10"/>
          </p:nvPr>
        </p:nvSpPr>
        <p:spPr>
          <a:xfrm>
            <a:off x="457200" y="6356354"/>
            <a:ext cx="2133600" cy="365125"/>
          </a:xfrm>
          <a:prstGeom prst="rect">
            <a:avLst/>
          </a:prstGeom>
        </p:spPr>
        <p:txBody>
          <a:bodyPr/>
          <a:lstStyle/>
          <a:p>
            <a:fld id="{C1F14A43-F6F7-684A-A15B-3AABBD13E880}" type="slidenum">
              <a:rPr lang="en-US" smtClean="0"/>
              <a:pPr/>
              <a:t>‹#›</a:t>
            </a:fld>
            <a:endParaRPr lang="en-US"/>
          </a:p>
        </p:txBody>
      </p:sp>
    </p:spTree>
    <p:extLst>
      <p:ext uri="{BB962C8B-B14F-4D97-AF65-F5344CB8AC3E}">
        <p14:creationId xmlns:p14="http://schemas.microsoft.com/office/powerpoint/2010/main" val="41188490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3" Type="http://schemas.openxmlformats.org/officeDocument/2006/relationships/slideLayout" Target="../slideLayouts/slideLayout5.xml"/><Relationship Id="rId7" Type="http://schemas.openxmlformats.org/officeDocument/2006/relationships/slideLayout" Target="../slideLayouts/slideLayout9.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image" Target="../media/image2.png"/><Relationship Id="rId5" Type="http://schemas.openxmlformats.org/officeDocument/2006/relationships/slideLayout" Target="../slideLayouts/slideLayout7.xml"/><Relationship Id="rId10" Type="http://schemas.openxmlformats.org/officeDocument/2006/relationships/theme" Target="../theme/theme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3.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2.png"/><Relationship Id="rId5" Type="http://schemas.openxmlformats.org/officeDocument/2006/relationships/slideLayout" Target="../slideLayouts/slideLayout25.xml"/><Relationship Id="rId10" Type="http://schemas.openxmlformats.org/officeDocument/2006/relationships/theme" Target="../theme/theme4.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microsoft.com/office/2007/relationships/hdphoto" Target="../media/hdphoto1.wdp"/><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3.pn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2.png"/><Relationship Id="rId5" Type="http://schemas.openxmlformats.org/officeDocument/2006/relationships/slideLayout" Target="../slideLayouts/slideLayout34.xml"/><Relationship Id="rId10" Type="http://schemas.openxmlformats.org/officeDocument/2006/relationships/theme" Target="../theme/theme5.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microsoft.com/office/2007/relationships/hdphoto" Target="../media/hdphoto2.wdp"/><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4.png"/><Relationship Id="rId5" Type="http://schemas.openxmlformats.org/officeDocument/2006/relationships/slideLayout" Target="../slideLayouts/slideLayout43.xml"/><Relationship Id="rId10" Type="http://schemas.openxmlformats.org/officeDocument/2006/relationships/theme" Target="../theme/theme6.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175392"/>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8A12A63-FBA8-904F-BC74-A48202FAB00A}"/>
              </a:ext>
            </a:extLst>
          </p:cNvPr>
          <p:cNvPicPr>
            <a:picLocks noChangeAspect="1"/>
          </p:cNvPicPr>
          <p:nvPr/>
        </p:nvPicPr>
        <p:blipFill rotWithShape="1">
          <a:blip r:embed="rId4" cstate="screen">
            <a:alphaModFix amt="13000"/>
            <a:extLst>
              <a:ext uri="{28A0092B-C50C-407E-A947-70E740481C1C}">
                <a14:useLocalDpi xmlns:a14="http://schemas.microsoft.com/office/drawing/2010/main"/>
              </a:ext>
            </a:extLst>
          </a:blip>
          <a:srcRect/>
          <a:stretch/>
        </p:blipFill>
        <p:spPr>
          <a:xfrm rot="5400000">
            <a:off x="-902968" y="-4438650"/>
            <a:ext cx="6858000" cy="15735300"/>
          </a:xfrm>
          <a:prstGeom prst="rect">
            <a:avLst/>
          </a:prstGeom>
        </p:spPr>
      </p:pic>
      <p:sp>
        <p:nvSpPr>
          <p:cNvPr id="2" name="Title Placeholder 1">
            <a:extLst>
              <a:ext uri="{FF2B5EF4-FFF2-40B4-BE49-F238E27FC236}">
                <a16:creationId xmlns:a16="http://schemas.microsoft.com/office/drawing/2014/main" id="{74543525-9B1F-674A-ABAC-4B0C0F62A002}"/>
              </a:ext>
            </a:extLst>
          </p:cNvPr>
          <p:cNvSpPr>
            <a:spLocks noGrp="1"/>
          </p:cNvSpPr>
          <p:nvPr>
            <p:ph type="title"/>
          </p:nvPr>
        </p:nvSpPr>
        <p:spPr>
          <a:xfrm>
            <a:off x="489949" y="2915295"/>
            <a:ext cx="7886700" cy="1325563"/>
          </a:xfrm>
          <a:prstGeom prst="rect">
            <a:avLst/>
          </a:prstGeom>
        </p:spPr>
        <p:txBody>
          <a:bodyPr vert="horz" lIns="91440" tIns="45720" rIns="91440" bIns="45720" rtlCol="0" anchor="ctr">
            <a:normAutofit/>
          </a:bodyPr>
          <a:lstStyle/>
          <a:p>
            <a:r>
              <a:rPr lang="en-US"/>
              <a:t>Click to edit Master </a:t>
            </a:r>
            <a:br>
              <a:rPr lang="en-US"/>
            </a:br>
            <a:r>
              <a:rPr lang="en-US"/>
              <a:t>title style</a:t>
            </a:r>
          </a:p>
        </p:txBody>
      </p:sp>
    </p:spTree>
    <p:extLst>
      <p:ext uri="{BB962C8B-B14F-4D97-AF65-F5344CB8AC3E}">
        <p14:creationId xmlns:p14="http://schemas.microsoft.com/office/powerpoint/2010/main" val="2469734961"/>
      </p:ext>
    </p:extLst>
  </p:cSld>
  <p:clrMap bg1="lt1" tx1="dk1" bg2="lt2" tx2="dk2" accent1="accent1" accent2="accent2" accent3="accent3" accent4="accent4" accent5="accent5" accent6="accent6" hlink="hlink" folHlink="folHlink"/>
  <p:sldLayoutIdLst>
    <p:sldLayoutId id="2147483661" r:id="rId1"/>
    <p:sldLayoutId id="2147483680" r:id="rId2"/>
  </p:sldLayoutIdLst>
  <p:txStyles>
    <p:titleStyle>
      <a:lvl1pPr algn="l" defTabSz="822940" rtl="0" eaLnBrk="1" latinLnBrk="0" hangingPunct="1">
        <a:lnSpc>
          <a:spcPct val="90000"/>
        </a:lnSpc>
        <a:spcBef>
          <a:spcPct val="0"/>
        </a:spcBef>
        <a:buNone/>
        <a:defRPr sz="3960" kern="1200">
          <a:solidFill>
            <a:schemeClr val="bg1"/>
          </a:solidFill>
          <a:latin typeface="Arial" panose="020B0604020202020204" pitchFamily="34" charset="0"/>
          <a:ea typeface="+mj-ea"/>
          <a:cs typeface="Arial" panose="020B0604020202020204" pitchFamily="34" charset="0"/>
        </a:defRPr>
      </a:lvl1pPr>
    </p:titleStyle>
    <p:bodyStyle>
      <a:lvl1pPr marL="205735" indent="-205735" algn="l" defTabSz="822940" rtl="0" eaLnBrk="1" latinLnBrk="0" hangingPunct="1">
        <a:lnSpc>
          <a:spcPct val="90000"/>
        </a:lnSpc>
        <a:spcBef>
          <a:spcPts val="900"/>
        </a:spcBef>
        <a:buFont typeface="Arial" panose="020B0604020202020204" pitchFamily="34" charset="0"/>
        <a:buChar char="•"/>
        <a:defRPr sz="2520" kern="1200">
          <a:solidFill>
            <a:schemeClr val="tx1"/>
          </a:solidFill>
          <a:latin typeface="+mn-lt"/>
          <a:ea typeface="+mn-ea"/>
          <a:cs typeface="+mn-cs"/>
        </a:defRPr>
      </a:lvl1pPr>
      <a:lvl2pPr marL="617204" indent="-205735" algn="l" defTabSz="822940" rtl="0" eaLnBrk="1" latinLnBrk="0" hangingPunct="1">
        <a:lnSpc>
          <a:spcPct val="90000"/>
        </a:lnSpc>
        <a:spcBef>
          <a:spcPts val="450"/>
        </a:spcBef>
        <a:buFont typeface="Arial" panose="020B0604020202020204" pitchFamily="34" charset="0"/>
        <a:buChar char="•"/>
        <a:defRPr sz="2160" kern="1200">
          <a:solidFill>
            <a:schemeClr val="tx1"/>
          </a:solidFill>
          <a:latin typeface="+mn-lt"/>
          <a:ea typeface="+mn-ea"/>
          <a:cs typeface="+mn-cs"/>
        </a:defRPr>
      </a:lvl2pPr>
      <a:lvl3pPr marL="1028674" indent="-205735" algn="l" defTabSz="822940" rtl="0" eaLnBrk="1" latinLnBrk="0" hangingPunct="1">
        <a:lnSpc>
          <a:spcPct val="90000"/>
        </a:lnSpc>
        <a:spcBef>
          <a:spcPts val="450"/>
        </a:spcBef>
        <a:buFont typeface="Arial" panose="020B0604020202020204" pitchFamily="34" charset="0"/>
        <a:buChar char="•"/>
        <a:defRPr sz="1800" kern="1200">
          <a:solidFill>
            <a:schemeClr val="tx1"/>
          </a:solidFill>
          <a:latin typeface="+mn-lt"/>
          <a:ea typeface="+mn-ea"/>
          <a:cs typeface="+mn-cs"/>
        </a:defRPr>
      </a:lvl3pPr>
      <a:lvl4pPr marL="1440144" indent="-205735" algn="l" defTabSz="82294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4pPr>
      <a:lvl5pPr marL="1851614" indent="-205735" algn="l" defTabSz="82294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5pPr>
      <a:lvl6pPr marL="2263084" indent="-205735" algn="l" defTabSz="82294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6pPr>
      <a:lvl7pPr marL="2674554" indent="-205735" algn="l" defTabSz="82294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7pPr>
      <a:lvl8pPr marL="3086023" indent="-205735" algn="l" defTabSz="82294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8pPr>
      <a:lvl9pPr marL="3497492" indent="-205735" algn="l" defTabSz="822940" rtl="0" eaLnBrk="1" latinLnBrk="0" hangingPunct="1">
        <a:lnSpc>
          <a:spcPct val="90000"/>
        </a:lnSpc>
        <a:spcBef>
          <a:spcPts val="450"/>
        </a:spcBef>
        <a:buFont typeface="Arial" panose="020B0604020202020204" pitchFamily="34" charset="0"/>
        <a:buChar char="•"/>
        <a:defRPr sz="1620" kern="1200">
          <a:solidFill>
            <a:schemeClr val="tx1"/>
          </a:solidFill>
          <a:latin typeface="+mn-lt"/>
          <a:ea typeface="+mn-ea"/>
          <a:cs typeface="+mn-cs"/>
        </a:defRPr>
      </a:lvl9pPr>
    </p:bodyStyle>
    <p:otherStyle>
      <a:defPPr>
        <a:defRPr lang="en-US"/>
      </a:defPPr>
      <a:lvl1pPr marL="0" algn="l" defTabSz="822940" rtl="0" eaLnBrk="1" latinLnBrk="0" hangingPunct="1">
        <a:defRPr sz="1620" kern="1200">
          <a:solidFill>
            <a:schemeClr val="tx1"/>
          </a:solidFill>
          <a:latin typeface="+mn-lt"/>
          <a:ea typeface="+mn-ea"/>
          <a:cs typeface="+mn-cs"/>
        </a:defRPr>
      </a:lvl1pPr>
      <a:lvl2pPr marL="411470" algn="l" defTabSz="822940" rtl="0" eaLnBrk="1" latinLnBrk="0" hangingPunct="1">
        <a:defRPr sz="1620" kern="1200">
          <a:solidFill>
            <a:schemeClr val="tx1"/>
          </a:solidFill>
          <a:latin typeface="+mn-lt"/>
          <a:ea typeface="+mn-ea"/>
          <a:cs typeface="+mn-cs"/>
        </a:defRPr>
      </a:lvl2pPr>
      <a:lvl3pPr marL="822940" algn="l" defTabSz="822940" rtl="0" eaLnBrk="1" latinLnBrk="0" hangingPunct="1">
        <a:defRPr sz="1620" kern="1200">
          <a:solidFill>
            <a:schemeClr val="tx1"/>
          </a:solidFill>
          <a:latin typeface="+mn-lt"/>
          <a:ea typeface="+mn-ea"/>
          <a:cs typeface="+mn-cs"/>
        </a:defRPr>
      </a:lvl3pPr>
      <a:lvl4pPr marL="1234410" algn="l" defTabSz="822940" rtl="0" eaLnBrk="1" latinLnBrk="0" hangingPunct="1">
        <a:defRPr sz="1620" kern="1200">
          <a:solidFill>
            <a:schemeClr val="tx1"/>
          </a:solidFill>
          <a:latin typeface="+mn-lt"/>
          <a:ea typeface="+mn-ea"/>
          <a:cs typeface="+mn-cs"/>
        </a:defRPr>
      </a:lvl4pPr>
      <a:lvl5pPr marL="1645879" algn="l" defTabSz="822940" rtl="0" eaLnBrk="1" latinLnBrk="0" hangingPunct="1">
        <a:defRPr sz="1620" kern="1200">
          <a:solidFill>
            <a:schemeClr val="tx1"/>
          </a:solidFill>
          <a:latin typeface="+mn-lt"/>
          <a:ea typeface="+mn-ea"/>
          <a:cs typeface="+mn-cs"/>
        </a:defRPr>
      </a:lvl5pPr>
      <a:lvl6pPr marL="2057348" algn="l" defTabSz="822940" rtl="0" eaLnBrk="1" latinLnBrk="0" hangingPunct="1">
        <a:defRPr sz="1620" kern="1200">
          <a:solidFill>
            <a:schemeClr val="tx1"/>
          </a:solidFill>
          <a:latin typeface="+mn-lt"/>
          <a:ea typeface="+mn-ea"/>
          <a:cs typeface="+mn-cs"/>
        </a:defRPr>
      </a:lvl6pPr>
      <a:lvl7pPr marL="2468818" algn="l" defTabSz="822940" rtl="0" eaLnBrk="1" latinLnBrk="0" hangingPunct="1">
        <a:defRPr sz="1620" kern="1200">
          <a:solidFill>
            <a:schemeClr val="tx1"/>
          </a:solidFill>
          <a:latin typeface="+mn-lt"/>
          <a:ea typeface="+mn-ea"/>
          <a:cs typeface="+mn-cs"/>
        </a:defRPr>
      </a:lvl7pPr>
      <a:lvl8pPr marL="2880288" algn="l" defTabSz="822940" rtl="0" eaLnBrk="1" latinLnBrk="0" hangingPunct="1">
        <a:defRPr sz="1620" kern="1200">
          <a:solidFill>
            <a:schemeClr val="tx1"/>
          </a:solidFill>
          <a:latin typeface="+mn-lt"/>
          <a:ea typeface="+mn-ea"/>
          <a:cs typeface="+mn-cs"/>
        </a:defRPr>
      </a:lvl8pPr>
      <a:lvl9pPr marL="3291758" algn="l" defTabSz="822940" rtl="0" eaLnBrk="1" latinLnBrk="0" hangingPunct="1">
        <a:defRPr sz="162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63994"/>
            <a:ext cx="8001000" cy="4362173"/>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457200" y="6356354"/>
            <a:ext cx="2516093" cy="365125"/>
          </a:xfrm>
          <a:prstGeom prst="rect">
            <a:avLst/>
          </a:prstGeom>
        </p:spPr>
        <p:txBody>
          <a:bodyPr vert="horz" lIns="91440" tIns="45720" rIns="91440" bIns="45720" rtlCol="0" anchor="ctr"/>
          <a:lstStyle>
            <a:lvl1pPr algn="l">
              <a:defRPr sz="1080">
                <a:solidFill>
                  <a:srgbClr val="000000"/>
                </a:solidFill>
              </a:defRPr>
            </a:lvl1pPr>
          </a:lstStyle>
          <a:p>
            <a:pPr algn="l"/>
            <a:fld id="{C1F14A43-F6F7-684A-A15B-3AABBD13E880}" type="slidenum">
              <a:rPr lang="en-US" smtClean="0"/>
              <a:pPr algn="l"/>
              <a:t>‹#›</a:t>
            </a:fld>
            <a:endParaRPr lang="en-US"/>
          </a:p>
        </p:txBody>
      </p:sp>
      <p:sp>
        <p:nvSpPr>
          <p:cNvPr id="11" name="Title Placeholder 1"/>
          <p:cNvSpPr>
            <a:spLocks noGrp="1"/>
          </p:cNvSpPr>
          <p:nvPr>
            <p:ph type="title"/>
          </p:nvPr>
        </p:nvSpPr>
        <p:spPr>
          <a:xfrm>
            <a:off x="457200" y="734009"/>
            <a:ext cx="6858000" cy="70424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46F7BE7C-4801-D541-BC16-3202653A567D}"/>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7851607" y="6356354"/>
            <a:ext cx="927100" cy="330200"/>
          </a:xfrm>
          <a:prstGeom prst="rect">
            <a:avLst/>
          </a:prstGeom>
        </p:spPr>
      </p:pic>
    </p:spTree>
    <p:extLst>
      <p:ext uri="{BB962C8B-B14F-4D97-AF65-F5344CB8AC3E}">
        <p14:creationId xmlns:p14="http://schemas.microsoft.com/office/powerpoint/2010/main" val="198514723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9" r:id="rId9"/>
  </p:sldLayoutIdLst>
  <p:hf sldNum="0" hdr="0" ftr="0" dt="0"/>
  <p:txStyles>
    <p:titleStyle>
      <a:lvl1pPr algn="l" defTabSz="411470" rtl="0" eaLnBrk="1" latinLnBrk="0" hangingPunct="1">
        <a:spcBef>
          <a:spcPct val="0"/>
        </a:spcBef>
        <a:buNone/>
        <a:defRPr sz="3240" kern="1200">
          <a:solidFill>
            <a:schemeClr val="tx1"/>
          </a:solidFill>
          <a:latin typeface="+mj-lt"/>
          <a:ea typeface="+mj-ea"/>
          <a:cs typeface="+mj-cs"/>
        </a:defRPr>
      </a:lvl1pPr>
    </p:titleStyle>
    <p:body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74" indent="-205735" algn="l" defTabSz="411470" rtl="0" eaLnBrk="1" latinLnBrk="0" hangingPunct="1">
        <a:spcBef>
          <a:spcPct val="20000"/>
        </a:spcBef>
        <a:buFont typeface="Arial"/>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10"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8"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63994"/>
            <a:ext cx="8001000" cy="4362173"/>
          </a:xfrm>
          <a:prstGeom prst="rect">
            <a:avLst/>
          </a:prstGeom>
        </p:spPr>
        <p:txBody>
          <a:bodyPr vert="horz" lIns="91440" tIns="45720" rIns="91440" bIns="45720" rtlCol="0">
            <a:normAutofit/>
          </a:bodyPr>
          <a:lstStyle/>
          <a:p>
            <a:pPr lvl="0"/>
            <a:r>
              <a:rPr lang="en-US"/>
              <a:t>Click to edit Master text styles</a:t>
            </a:r>
          </a:p>
        </p:txBody>
      </p:sp>
      <p:sp>
        <p:nvSpPr>
          <p:cNvPr id="6" name="Slide Number Placeholder 5"/>
          <p:cNvSpPr>
            <a:spLocks noGrp="1"/>
          </p:cNvSpPr>
          <p:nvPr>
            <p:ph type="sldNum" sz="quarter" idx="4"/>
          </p:nvPr>
        </p:nvSpPr>
        <p:spPr>
          <a:xfrm>
            <a:off x="457200" y="6356354"/>
            <a:ext cx="2516093" cy="365125"/>
          </a:xfrm>
          <a:prstGeom prst="rect">
            <a:avLst/>
          </a:prstGeom>
        </p:spPr>
        <p:txBody>
          <a:bodyPr vert="horz" lIns="91440" tIns="45720" rIns="91440" bIns="45720" rtlCol="0" anchor="ctr"/>
          <a:lstStyle>
            <a:lvl1pPr algn="l">
              <a:defRPr sz="1080">
                <a:solidFill>
                  <a:srgbClr val="000000"/>
                </a:solidFill>
              </a:defRPr>
            </a:lvl1pPr>
          </a:lstStyle>
          <a:p>
            <a:pPr algn="l"/>
            <a:fld id="{C1F14A43-F6F7-684A-A15B-3AABBD13E880}" type="slidenum">
              <a:rPr lang="en-US" smtClean="0"/>
              <a:pPr algn="l"/>
              <a:t>‹#›</a:t>
            </a:fld>
            <a:endParaRPr lang="en-US"/>
          </a:p>
        </p:txBody>
      </p:sp>
      <p:sp>
        <p:nvSpPr>
          <p:cNvPr id="11" name="Title Placeholder 1"/>
          <p:cNvSpPr>
            <a:spLocks noGrp="1"/>
          </p:cNvSpPr>
          <p:nvPr>
            <p:ph type="title"/>
          </p:nvPr>
        </p:nvSpPr>
        <p:spPr>
          <a:xfrm>
            <a:off x="457200" y="734009"/>
            <a:ext cx="6858000" cy="704248"/>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81610361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Lst>
  <p:hf sldNum="0" hdr="0" ftr="0" dt="0"/>
  <p:txStyles>
    <p:titleStyle>
      <a:lvl1pPr algn="l" defTabSz="411470" rtl="0" eaLnBrk="1" latinLnBrk="0" hangingPunct="1">
        <a:spcBef>
          <a:spcPct val="0"/>
        </a:spcBef>
        <a:buNone/>
        <a:defRPr sz="3240" kern="1200">
          <a:solidFill>
            <a:schemeClr val="tx1"/>
          </a:solidFill>
          <a:latin typeface="+mj-lt"/>
          <a:ea typeface="+mj-ea"/>
          <a:cs typeface="+mj-cs"/>
        </a:defRPr>
      </a:lvl1pPr>
    </p:titleStyle>
    <p:body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74" indent="-205735" algn="l" defTabSz="411470" rtl="0" eaLnBrk="1" latinLnBrk="0" hangingPunct="1">
        <a:spcBef>
          <a:spcPct val="20000"/>
        </a:spcBef>
        <a:buFont typeface="Arial"/>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10"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8"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63994"/>
            <a:ext cx="8001000" cy="4362173"/>
          </a:xfrm>
          <a:prstGeom prst="rect">
            <a:avLst/>
          </a:prstGeom>
        </p:spPr>
        <p:txBody>
          <a:bodyPr vert="horz" lIns="91440" tIns="45720" rIns="91440" bIns="45720" rtlCol="0">
            <a:normAutofit/>
          </a:bodyPr>
          <a:lstStyle/>
          <a:p>
            <a:pPr lvl="0"/>
            <a:r>
              <a:rPr lang="en-US"/>
              <a:t>Click to edit Master text styles</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08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080">
                <a:solidFill>
                  <a:srgbClr val="000000"/>
                </a:solidFill>
              </a:defRPr>
            </a:lvl1pPr>
          </a:lstStyle>
          <a:p>
            <a:fld id="{C1F14A43-F6F7-684A-A15B-3AABBD13E880}" type="slidenum">
              <a:rPr lang="en-US" smtClean="0"/>
              <a:pPr/>
              <a:t>‹#›</a:t>
            </a:fld>
            <a:endParaRPr lang="en-US"/>
          </a:p>
        </p:txBody>
      </p:sp>
      <p:sp>
        <p:nvSpPr>
          <p:cNvPr id="11" name="Title Placeholder 1"/>
          <p:cNvSpPr>
            <a:spLocks noGrp="1"/>
          </p:cNvSpPr>
          <p:nvPr>
            <p:ph type="title"/>
          </p:nvPr>
        </p:nvSpPr>
        <p:spPr>
          <a:xfrm>
            <a:off x="457200" y="734009"/>
            <a:ext cx="6858000" cy="704248"/>
          </a:xfrm>
          <a:prstGeom prst="rect">
            <a:avLst/>
          </a:prstGeom>
        </p:spPr>
        <p:txBody>
          <a:bodyPr vert="horz" lIns="91440" tIns="45720" rIns="91440" bIns="45720" rtlCol="0" anchor="ctr">
            <a:normAutofit/>
          </a:bodyPr>
          <a:lstStyle/>
          <a:p>
            <a:r>
              <a:rPr lang="en-US"/>
              <a:t>Click to edit Master title style</a:t>
            </a:r>
          </a:p>
        </p:txBody>
      </p:sp>
      <p:pic>
        <p:nvPicPr>
          <p:cNvPr id="9" name="Picture 8">
            <a:extLst>
              <a:ext uri="{FF2B5EF4-FFF2-40B4-BE49-F238E27FC236}">
                <a16:creationId xmlns:a16="http://schemas.microsoft.com/office/drawing/2014/main" id="{0AA3B8AD-AF8D-2148-BABA-9304999B7CE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254080" y="6349081"/>
            <a:ext cx="927100" cy="330200"/>
          </a:xfrm>
          <a:prstGeom prst="rect">
            <a:avLst/>
          </a:prstGeom>
        </p:spPr>
      </p:pic>
    </p:spTree>
    <p:extLst>
      <p:ext uri="{BB962C8B-B14F-4D97-AF65-F5344CB8AC3E}">
        <p14:creationId xmlns:p14="http://schemas.microsoft.com/office/powerpoint/2010/main" val="235953488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Lst>
  <p:hf sldNum="0" hdr="0" ftr="0" dt="0"/>
  <p:txStyles>
    <p:titleStyle>
      <a:lvl1pPr algn="l" defTabSz="411470" rtl="0" eaLnBrk="1" latinLnBrk="0" hangingPunct="1">
        <a:spcBef>
          <a:spcPct val="0"/>
        </a:spcBef>
        <a:buNone/>
        <a:defRPr sz="3240" kern="1200">
          <a:solidFill>
            <a:schemeClr val="tx1"/>
          </a:solidFill>
          <a:latin typeface="+mj-lt"/>
          <a:ea typeface="+mj-ea"/>
          <a:cs typeface="+mj-cs"/>
        </a:defRPr>
      </a:lvl1pPr>
    </p:titleStyle>
    <p:body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74" indent="-205735" algn="l" defTabSz="411470" rtl="0" eaLnBrk="1" latinLnBrk="0" hangingPunct="1">
        <a:spcBef>
          <a:spcPct val="20000"/>
        </a:spcBef>
        <a:buFont typeface="Arial"/>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10"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8"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763994"/>
            <a:ext cx="8001000" cy="4362173"/>
          </a:xfrm>
          <a:prstGeom prst="rect">
            <a:avLst/>
          </a:prstGeom>
        </p:spPr>
        <p:txBody>
          <a:bodyPr vert="horz" lIns="91440" tIns="45720" rIns="91440" bIns="45720" rtlCol="0">
            <a:normAutofit/>
          </a:bodyPr>
          <a:lstStyle/>
          <a:p>
            <a:pPr lvl="0"/>
            <a:r>
              <a:rPr lang="en-US"/>
              <a:t>Click to edit Master text styles</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080">
                <a:solidFill>
                  <a:srgbClr val="000000"/>
                </a:solidFill>
              </a:defRPr>
            </a:lvl1pPr>
          </a:lstStyle>
          <a:p>
            <a:endParaRPr lang="en-US"/>
          </a:p>
        </p:txBody>
      </p:sp>
      <p:sp>
        <p:nvSpPr>
          <p:cNvPr id="6" name="Slide Number Placeholder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a:defRPr sz="1080">
                <a:solidFill>
                  <a:srgbClr val="000000"/>
                </a:solidFill>
              </a:defRPr>
            </a:lvl1pPr>
          </a:lstStyle>
          <a:p>
            <a:fld id="{C1F14A43-F6F7-684A-A15B-3AABBD13E880}" type="slidenum">
              <a:rPr lang="en-US" smtClean="0"/>
              <a:pPr/>
              <a:t>‹#›</a:t>
            </a:fld>
            <a:endParaRPr lang="en-US"/>
          </a:p>
        </p:txBody>
      </p:sp>
      <p:sp>
        <p:nvSpPr>
          <p:cNvPr id="11" name="Title Placeholder 1"/>
          <p:cNvSpPr>
            <a:spLocks noGrp="1"/>
          </p:cNvSpPr>
          <p:nvPr>
            <p:ph type="title"/>
          </p:nvPr>
        </p:nvSpPr>
        <p:spPr>
          <a:xfrm>
            <a:off x="457200" y="734009"/>
            <a:ext cx="6858000" cy="704248"/>
          </a:xfrm>
          <a:prstGeom prst="rect">
            <a:avLst/>
          </a:prstGeom>
        </p:spPr>
        <p:txBody>
          <a:bodyPr vert="horz" lIns="91440" tIns="45720" rIns="91440" bIns="45720" rtlCol="0" anchor="ctr">
            <a:normAutofit/>
          </a:bodyPr>
          <a:lstStyle/>
          <a:p>
            <a:r>
              <a:rPr lang="en-US"/>
              <a:t>Click to edit Master title style</a:t>
            </a:r>
          </a:p>
        </p:txBody>
      </p:sp>
      <p:pic>
        <p:nvPicPr>
          <p:cNvPr id="9" name="Picture 8">
            <a:extLst>
              <a:ext uri="{FF2B5EF4-FFF2-40B4-BE49-F238E27FC236}">
                <a16:creationId xmlns:a16="http://schemas.microsoft.com/office/drawing/2014/main" id="{0AA3B8AD-AF8D-2148-BABA-9304999B7CE5}"/>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254080" y="6349081"/>
            <a:ext cx="927100" cy="330200"/>
          </a:xfrm>
          <a:prstGeom prst="rect">
            <a:avLst/>
          </a:prstGeom>
        </p:spPr>
      </p:pic>
      <p:pic>
        <p:nvPicPr>
          <p:cNvPr id="13" name="Picture 12">
            <a:extLst>
              <a:ext uri="{FF2B5EF4-FFF2-40B4-BE49-F238E27FC236}">
                <a16:creationId xmlns:a16="http://schemas.microsoft.com/office/drawing/2014/main" id="{F0CCC20E-178A-B943-87D5-5D93118D3842}"/>
              </a:ext>
            </a:extLst>
          </p:cNvPr>
          <p:cNvPicPr>
            <a:picLocks noChangeAspect="1"/>
          </p:cNvPicPr>
          <p:nvPr userDrawn="1"/>
        </p:nvPicPr>
        <p:blipFill rotWithShape="1">
          <a:blip r:embed="rId12">
            <a:alphaModFix amt="37000"/>
            <a:extLst>
              <a:ext uri="{BEBA8EAE-BF5A-486C-A8C5-ECC9F3942E4B}">
                <a14:imgProps xmlns:a14="http://schemas.microsoft.com/office/drawing/2010/main">
                  <a14:imgLayer r:embed="rId13">
                    <a14:imgEffect>
                      <a14:brightnessContrast bright="28000" contrast="-58000"/>
                    </a14:imgEffect>
                  </a14:imgLayer>
                </a14:imgProps>
              </a:ext>
            </a:extLst>
          </a:blip>
          <a:srcRect l="2861" t="3414" r="40976" b="21702"/>
          <a:stretch/>
        </p:blipFill>
        <p:spPr>
          <a:xfrm rot="5400000">
            <a:off x="747776" y="-2747267"/>
            <a:ext cx="6915792" cy="12294741"/>
          </a:xfrm>
          <a:prstGeom prst="rect">
            <a:avLst/>
          </a:prstGeom>
        </p:spPr>
      </p:pic>
    </p:spTree>
    <p:extLst>
      <p:ext uri="{BB962C8B-B14F-4D97-AF65-F5344CB8AC3E}">
        <p14:creationId xmlns:p14="http://schemas.microsoft.com/office/powerpoint/2010/main" val="1408633676"/>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Lst>
  <p:hf sldNum="0" hdr="0" ftr="0" dt="0"/>
  <p:txStyles>
    <p:titleStyle>
      <a:lvl1pPr algn="l" defTabSz="411470" rtl="0" eaLnBrk="1" latinLnBrk="0" hangingPunct="1">
        <a:spcBef>
          <a:spcPct val="0"/>
        </a:spcBef>
        <a:buNone/>
        <a:defRPr sz="3240" kern="1200">
          <a:solidFill>
            <a:schemeClr val="tx1"/>
          </a:solidFill>
          <a:latin typeface="+mj-lt"/>
          <a:ea typeface="+mj-ea"/>
          <a:cs typeface="+mj-cs"/>
        </a:defRPr>
      </a:lvl1pPr>
    </p:titleStyle>
    <p:body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74" indent="-205735" algn="l" defTabSz="411470" rtl="0" eaLnBrk="1" latinLnBrk="0" hangingPunct="1">
        <a:spcBef>
          <a:spcPct val="20000"/>
        </a:spcBef>
        <a:buFont typeface="Arial"/>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10"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8"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B79D4F3-7F50-584D-8973-B8E3A8DAF12C}"/>
              </a:ext>
            </a:extLst>
          </p:cNvPr>
          <p:cNvPicPr>
            <a:picLocks noChangeAspect="1"/>
          </p:cNvPicPr>
          <p:nvPr userDrawn="1"/>
        </p:nvPicPr>
        <p:blipFill rotWithShape="1">
          <a:blip r:embed="rId11" cstate="screen">
            <a:alphaModFix amt="37000"/>
            <a:extLst>
              <a:ext uri="{BEBA8EAE-BF5A-486C-A8C5-ECC9F3942E4B}">
                <a14:imgProps xmlns:a14="http://schemas.microsoft.com/office/drawing/2010/main">
                  <a14:imgLayer r:embed="rId12">
                    <a14:imgEffect>
                      <a14:brightnessContrast bright="28000" contrast="-58000"/>
                    </a14:imgEffect>
                  </a14:imgLayer>
                </a14:imgProps>
              </a:ext>
              <a:ext uri="{28A0092B-C50C-407E-A947-70E740481C1C}">
                <a14:useLocalDpi xmlns:a14="http://schemas.microsoft.com/office/drawing/2010/main"/>
              </a:ext>
            </a:extLst>
          </a:blip>
          <a:srcRect/>
          <a:stretch/>
        </p:blipFill>
        <p:spPr>
          <a:xfrm rot="5400000">
            <a:off x="1075577" y="-1152631"/>
            <a:ext cx="6915792" cy="9221056"/>
          </a:xfrm>
          <a:prstGeom prst="rect">
            <a:avLst/>
          </a:prstGeom>
        </p:spPr>
      </p:pic>
      <p:sp>
        <p:nvSpPr>
          <p:cNvPr id="3" name="Text Placeholder 2"/>
          <p:cNvSpPr>
            <a:spLocks noGrp="1"/>
          </p:cNvSpPr>
          <p:nvPr>
            <p:ph type="body" idx="1"/>
          </p:nvPr>
        </p:nvSpPr>
        <p:spPr>
          <a:xfrm>
            <a:off x="457200" y="1763994"/>
            <a:ext cx="8001000" cy="4362173"/>
          </a:xfrm>
          <a:prstGeom prst="rect">
            <a:avLst/>
          </a:prstGeom>
        </p:spPr>
        <p:txBody>
          <a:bodyPr vert="horz" lIns="91440" tIns="45720" rIns="91440" bIns="45720" rtlCol="0">
            <a:normAutofit/>
          </a:bodyPr>
          <a:lstStyle/>
          <a:p>
            <a:pPr lvl="0"/>
            <a:r>
              <a:rPr lang="en-US"/>
              <a:t>Click to edit Master text styles</a:t>
            </a:r>
          </a:p>
        </p:txBody>
      </p:sp>
      <p:sp>
        <p:nvSpPr>
          <p:cNvPr id="5" name="Footer Placeholder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a:defRPr sz="1080">
                <a:solidFill>
                  <a:srgbClr val="000000"/>
                </a:solidFill>
              </a:defRPr>
            </a:lvl1pPr>
          </a:lstStyle>
          <a:p>
            <a:endParaRPr lang="en-US"/>
          </a:p>
        </p:txBody>
      </p:sp>
      <p:sp>
        <p:nvSpPr>
          <p:cNvPr id="11" name="Title Placeholder 1"/>
          <p:cNvSpPr>
            <a:spLocks noGrp="1"/>
          </p:cNvSpPr>
          <p:nvPr>
            <p:ph type="title"/>
          </p:nvPr>
        </p:nvSpPr>
        <p:spPr>
          <a:xfrm>
            <a:off x="457200" y="734009"/>
            <a:ext cx="6858000" cy="704248"/>
          </a:xfrm>
          <a:prstGeom prst="rect">
            <a:avLst/>
          </a:prstGeom>
        </p:spPr>
        <p:txBody>
          <a:bodyPr vert="horz" lIns="91440" tIns="45720" rIns="91440" bIns="45720" rtlCol="0" anchor="ctr">
            <a:normAutofit/>
          </a:bodyPr>
          <a:lstStyle/>
          <a:p>
            <a:r>
              <a:rPr lang="en-US"/>
              <a:t>Click to edit Master title style</a:t>
            </a:r>
          </a:p>
        </p:txBody>
      </p:sp>
      <p:pic>
        <p:nvPicPr>
          <p:cNvPr id="7" name="Picture 6">
            <a:extLst>
              <a:ext uri="{FF2B5EF4-FFF2-40B4-BE49-F238E27FC236}">
                <a16:creationId xmlns:a16="http://schemas.microsoft.com/office/drawing/2014/main" id="{219C7C31-28C5-3D4B-A8E7-DDA196471A3C}"/>
              </a:ext>
            </a:extLst>
          </p:cNvPr>
          <p:cNvPicPr>
            <a:picLocks noChangeAspect="1"/>
          </p:cNvPicPr>
          <p:nvPr userDrawn="1"/>
        </p:nvPicPr>
        <p:blipFill>
          <a:blip r:embed="rId13" cstate="screen">
            <a:extLst>
              <a:ext uri="{28A0092B-C50C-407E-A947-70E740481C1C}">
                <a14:useLocalDpi xmlns:a14="http://schemas.microsoft.com/office/drawing/2010/main"/>
              </a:ext>
            </a:extLst>
          </a:blip>
          <a:srcRect/>
          <a:stretch/>
        </p:blipFill>
        <p:spPr>
          <a:xfrm>
            <a:off x="7851607" y="6356354"/>
            <a:ext cx="927100" cy="330200"/>
          </a:xfrm>
          <a:prstGeom prst="rect">
            <a:avLst/>
          </a:prstGeom>
        </p:spPr>
      </p:pic>
    </p:spTree>
    <p:extLst>
      <p:ext uri="{BB962C8B-B14F-4D97-AF65-F5344CB8AC3E}">
        <p14:creationId xmlns:p14="http://schemas.microsoft.com/office/powerpoint/2010/main" val="283722157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Lst>
  <p:hf sldNum="0" hdr="0" ftr="0" dt="0"/>
  <p:txStyles>
    <p:titleStyle>
      <a:lvl1pPr algn="l" defTabSz="411470" rtl="0" eaLnBrk="1" latinLnBrk="0" hangingPunct="1">
        <a:spcBef>
          <a:spcPct val="0"/>
        </a:spcBef>
        <a:buNone/>
        <a:defRPr sz="3240" kern="1200">
          <a:solidFill>
            <a:schemeClr val="tx1"/>
          </a:solidFill>
          <a:latin typeface="+mj-lt"/>
          <a:ea typeface="+mj-ea"/>
          <a:cs typeface="+mj-cs"/>
        </a:defRPr>
      </a:lvl1pPr>
    </p:titleStyle>
    <p:body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74" indent="-205735" algn="l" defTabSz="411470" rtl="0" eaLnBrk="1" latinLnBrk="0" hangingPunct="1">
        <a:spcBef>
          <a:spcPct val="20000"/>
        </a:spcBef>
        <a:buFont typeface="Arial"/>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1470" rtl="0" eaLnBrk="1" latinLnBrk="0" hangingPunct="1">
        <a:defRPr sz="1620" kern="1200">
          <a:solidFill>
            <a:schemeClr val="tx1"/>
          </a:solidFill>
          <a:latin typeface="+mn-lt"/>
          <a:ea typeface="+mn-ea"/>
          <a:cs typeface="+mn-cs"/>
        </a:defRPr>
      </a:lvl1pPr>
      <a:lvl2pPr marL="411470" algn="l" defTabSz="411470" rtl="0" eaLnBrk="1" latinLnBrk="0" hangingPunct="1">
        <a:defRPr sz="1620" kern="1200">
          <a:solidFill>
            <a:schemeClr val="tx1"/>
          </a:solidFill>
          <a:latin typeface="+mn-lt"/>
          <a:ea typeface="+mn-ea"/>
          <a:cs typeface="+mn-cs"/>
        </a:defRPr>
      </a:lvl2pPr>
      <a:lvl3pPr marL="822940" algn="l" defTabSz="411470" rtl="0" eaLnBrk="1" latinLnBrk="0" hangingPunct="1">
        <a:defRPr sz="1620" kern="1200">
          <a:solidFill>
            <a:schemeClr val="tx1"/>
          </a:solidFill>
          <a:latin typeface="+mn-lt"/>
          <a:ea typeface="+mn-ea"/>
          <a:cs typeface="+mn-cs"/>
        </a:defRPr>
      </a:lvl3pPr>
      <a:lvl4pPr marL="1234410" algn="l" defTabSz="411470" rtl="0" eaLnBrk="1" latinLnBrk="0" hangingPunct="1">
        <a:defRPr sz="1620" kern="1200">
          <a:solidFill>
            <a:schemeClr val="tx1"/>
          </a:solidFill>
          <a:latin typeface="+mn-lt"/>
          <a:ea typeface="+mn-ea"/>
          <a:cs typeface="+mn-cs"/>
        </a:defRPr>
      </a:lvl4pPr>
      <a:lvl5pPr marL="1645879" algn="l" defTabSz="411470" rtl="0" eaLnBrk="1" latinLnBrk="0" hangingPunct="1">
        <a:defRPr sz="1620" kern="1200">
          <a:solidFill>
            <a:schemeClr val="tx1"/>
          </a:solidFill>
          <a:latin typeface="+mn-lt"/>
          <a:ea typeface="+mn-ea"/>
          <a:cs typeface="+mn-cs"/>
        </a:defRPr>
      </a:lvl5pPr>
      <a:lvl6pPr marL="2057348" algn="l" defTabSz="411470" rtl="0" eaLnBrk="1" latinLnBrk="0" hangingPunct="1">
        <a:defRPr sz="1620" kern="1200">
          <a:solidFill>
            <a:schemeClr val="tx1"/>
          </a:solidFill>
          <a:latin typeface="+mn-lt"/>
          <a:ea typeface="+mn-ea"/>
          <a:cs typeface="+mn-cs"/>
        </a:defRPr>
      </a:lvl6pPr>
      <a:lvl7pPr marL="2468818" algn="l" defTabSz="411470" rtl="0" eaLnBrk="1" latinLnBrk="0" hangingPunct="1">
        <a:defRPr sz="1620" kern="1200">
          <a:solidFill>
            <a:schemeClr val="tx1"/>
          </a:solidFill>
          <a:latin typeface="+mn-lt"/>
          <a:ea typeface="+mn-ea"/>
          <a:cs typeface="+mn-cs"/>
        </a:defRPr>
      </a:lvl7pPr>
      <a:lvl8pPr marL="2880288" algn="l" defTabSz="411470" rtl="0" eaLnBrk="1" latinLnBrk="0" hangingPunct="1">
        <a:defRPr sz="1620" kern="1200">
          <a:solidFill>
            <a:schemeClr val="tx1"/>
          </a:solidFill>
          <a:latin typeface="+mn-lt"/>
          <a:ea typeface="+mn-ea"/>
          <a:cs typeface="+mn-cs"/>
        </a:defRPr>
      </a:lvl8pPr>
      <a:lvl9pPr marL="3291758" algn="l" defTabSz="411470" rtl="0" eaLnBrk="1" latinLnBrk="0" hangingPunct="1">
        <a:defRPr sz="16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8" Type="http://schemas.openxmlformats.org/officeDocument/2006/relationships/hyperlink" Target="https://drive.google.com/file/d/15T_c7A6dnuKXZut7YPfoSITHCfRyYT92/view" TargetMode="External"/><Relationship Id="rId3" Type="http://schemas.openxmlformats.org/officeDocument/2006/relationships/chart" Target="../charts/chart7.xml"/><Relationship Id="rId7"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hyperlink" Target="https://www.reutersevents.com/nuclear/us-nuclear-plans-track-despite-partisan-divides?utm_campaign=NEI%2025NOV20%20Newsletter%20Database%20%20&amp;utm_medium=email&amp;utm_source=Eloqua" TargetMode="External"/><Relationship Id="rId11" Type="http://schemas.openxmlformats.org/officeDocument/2006/relationships/image" Target="../media/image12.png"/><Relationship Id="rId5" Type="http://schemas.openxmlformats.org/officeDocument/2006/relationships/image" Target="../media/image8.jpeg"/><Relationship Id="rId10" Type="http://schemas.openxmlformats.org/officeDocument/2006/relationships/image" Target="../media/image11.png"/><Relationship Id="rId4" Type="http://schemas.openxmlformats.org/officeDocument/2006/relationships/hyperlink" Target="https://amp.ft.com/content/a64cd0e7-e49e-4f4d-bfdf-b6f9ac972188" TargetMode="External"/><Relationship Id="rId9" Type="http://schemas.openxmlformats.org/officeDocument/2006/relationships/image" Target="../media/image10.png"/></Relationships>
</file>

<file path=ppt/slides/_rels/slide18.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47.xml"/></Relationships>
</file>

<file path=ppt/slides/_rels/slide19.xml.rels><?xml version="1.0" encoding="UTF-8" standalone="yes"?>
<Relationships xmlns="http://schemas.openxmlformats.org/package/2006/relationships"><Relationship Id="rId3" Type="http://schemas.openxmlformats.org/officeDocument/2006/relationships/hyperlink" Target="https://www.rivaliq.com/blog/social-media-industry-benchmark-report/"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4.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20.xml.rels><?xml version="1.0" encoding="UTF-8" standalone="yes"?>
<Relationships xmlns="http://schemas.openxmlformats.org/package/2006/relationships"><Relationship Id="rId3" Type="http://schemas.openxmlformats.org/officeDocument/2006/relationships/hyperlink" Target="https://www.rivaliq.com/blog/social-media-industry-benchmark-report/"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www.rivaliq.com/blog/social-media-industry-benchmark-report/" TargetMode="External"/><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3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8.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3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2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A75E7-3C7A-2D4C-B1DE-823AD0544DC9}"/>
              </a:ext>
            </a:extLst>
          </p:cNvPr>
          <p:cNvSpPr>
            <a:spLocks noGrp="1"/>
          </p:cNvSpPr>
          <p:nvPr>
            <p:ph type="title"/>
          </p:nvPr>
        </p:nvSpPr>
        <p:spPr>
          <a:xfrm>
            <a:off x="587779" y="5063085"/>
            <a:ext cx="7976600" cy="920715"/>
          </a:xfrm>
        </p:spPr>
        <p:txBody>
          <a:bodyPr>
            <a:noAutofit/>
          </a:bodyPr>
          <a:lstStyle/>
          <a:p>
            <a:r>
              <a:rPr lang="en-US" sz="3950">
                <a:latin typeface="Arial"/>
                <a:cs typeface="Arial"/>
              </a:rPr>
              <a:t>Meeting with Committee and Division Chairs</a:t>
            </a:r>
            <a:br>
              <a:rPr lang="en-US" sz="3950">
                <a:latin typeface="Arial"/>
                <a:cs typeface="Arial"/>
              </a:rPr>
            </a:br>
            <a:br>
              <a:rPr lang="en-US" sz="3950">
                <a:latin typeface="Arial"/>
                <a:cs typeface="Arial"/>
              </a:rPr>
            </a:br>
            <a:r>
              <a:rPr lang="en-US" sz="3600">
                <a:latin typeface="Arial"/>
                <a:cs typeface="Arial"/>
              </a:rPr>
              <a:t>Mary Lou </a:t>
            </a:r>
            <a:r>
              <a:rPr lang="en-US" sz="3600" err="1">
                <a:latin typeface="Arial"/>
                <a:cs typeface="Arial"/>
              </a:rPr>
              <a:t>Dunzik-Gougar</a:t>
            </a:r>
            <a:r>
              <a:rPr lang="en-US" sz="3600">
                <a:latin typeface="Arial"/>
                <a:cs typeface="Arial"/>
              </a:rPr>
              <a:t>, President</a:t>
            </a:r>
            <a:br>
              <a:rPr lang="en-US" sz="3600"/>
            </a:br>
            <a:r>
              <a:rPr lang="en-US" sz="3600">
                <a:latin typeface="Arial"/>
                <a:cs typeface="Arial"/>
              </a:rPr>
              <a:t>Craig Piercy, CE</a:t>
            </a:r>
            <a:r>
              <a:rPr lang="en-US" sz="3950">
                <a:latin typeface="Arial"/>
                <a:cs typeface="Arial"/>
              </a:rPr>
              <a:t>O</a:t>
            </a:r>
            <a:br>
              <a:rPr lang="en-US" sz="3950">
                <a:latin typeface="Arial"/>
                <a:cs typeface="Arial"/>
              </a:rPr>
            </a:br>
            <a:br>
              <a:rPr lang="en-US" sz="3950">
                <a:latin typeface="Arial"/>
                <a:cs typeface="Arial"/>
              </a:rPr>
            </a:br>
            <a:r>
              <a:rPr lang="en-US" sz="2000">
                <a:latin typeface="Arial"/>
                <a:cs typeface="Arial"/>
              </a:rPr>
              <a:t>June 2021</a:t>
            </a:r>
            <a:endParaRPr lang="en-US" sz="3950">
              <a:latin typeface="Arial"/>
              <a:cs typeface="Arial"/>
            </a:endParaRPr>
          </a:p>
        </p:txBody>
      </p:sp>
      <p:pic>
        <p:nvPicPr>
          <p:cNvPr id="3" name="Picture 2">
            <a:extLst>
              <a:ext uri="{FF2B5EF4-FFF2-40B4-BE49-F238E27FC236}">
                <a16:creationId xmlns:a16="http://schemas.microsoft.com/office/drawing/2014/main" id="{AD10ADBA-C7E8-594E-ADB0-E19008A8E867}"/>
              </a:ext>
            </a:extLst>
          </p:cNvPr>
          <p:cNvPicPr>
            <a:picLocks noChangeAspect="1"/>
          </p:cNvPicPr>
          <p:nvPr/>
        </p:nvPicPr>
        <p:blipFill>
          <a:blip r:embed="rId3"/>
          <a:stretch>
            <a:fillRect/>
          </a:stretch>
        </p:blipFill>
        <p:spPr>
          <a:xfrm>
            <a:off x="6896996" y="617491"/>
            <a:ext cx="1845873" cy="677909"/>
          </a:xfrm>
          <a:prstGeom prst="rect">
            <a:avLst/>
          </a:prstGeom>
        </p:spPr>
      </p:pic>
    </p:spTree>
    <p:extLst>
      <p:ext uri="{BB962C8B-B14F-4D97-AF65-F5344CB8AC3E}">
        <p14:creationId xmlns:p14="http://schemas.microsoft.com/office/powerpoint/2010/main" val="228617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72462" y="596580"/>
            <a:ext cx="7425110" cy="584775"/>
          </a:xfrm>
          <a:prstGeom prst="rect">
            <a:avLst/>
          </a:prstGeom>
          <a:noFill/>
        </p:spPr>
        <p:txBody>
          <a:bodyPr wrap="square" rtlCol="0">
            <a:spAutoFit/>
          </a:bodyPr>
          <a:lstStyle/>
          <a:p>
            <a:r>
              <a:rPr lang="en-US" sz="3200" b="1" spc="100">
                <a:cs typeface="TradeGothic"/>
              </a:rPr>
              <a:t>2021 Operating Forecast</a:t>
            </a:r>
            <a:endParaRPr lang="en-US" sz="3200" b="1">
              <a:latin typeface="Georgia"/>
              <a:cs typeface="Georgia"/>
            </a:endParaRPr>
          </a:p>
        </p:txBody>
      </p:sp>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713232" rtl="0" eaLnBrk="1" latinLnBrk="0" hangingPunct="1">
              <a:defRPr sz="1080" kern="1200">
                <a:solidFill>
                  <a:srgbClr val="000000"/>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fld id="{C1F14A43-F6F7-684A-A15B-3AABBD13E880}" type="slidenum">
              <a:rPr lang="en-US" smtClean="0"/>
              <a:pPr/>
              <a:t>10</a:t>
            </a:fld>
            <a:endParaRPr lang="en-US"/>
          </a:p>
        </p:txBody>
      </p:sp>
      <p:graphicFrame>
        <p:nvGraphicFramePr>
          <p:cNvPr id="6" name="Content Placeholder 5"/>
          <p:cNvGraphicFramePr>
            <a:graphicFrameLocks noGrp="1"/>
          </p:cNvGraphicFramePr>
          <p:nvPr>
            <p:ph idx="4294967295"/>
            <p:extLst>
              <p:ext uri="{D42A27DB-BD31-4B8C-83A1-F6EECF244321}">
                <p14:modId xmlns:p14="http://schemas.microsoft.com/office/powerpoint/2010/main" val="4200117504"/>
              </p:ext>
            </p:extLst>
          </p:nvPr>
        </p:nvGraphicFramePr>
        <p:xfrm>
          <a:off x="571500" y="1448813"/>
          <a:ext cx="7061815" cy="4486655"/>
        </p:xfrm>
        <a:graphic>
          <a:graphicData uri="http://schemas.openxmlformats.org/drawingml/2006/table">
            <a:tbl>
              <a:tblPr firstRow="1" bandRow="1">
                <a:tableStyleId>{616DA210-FB5B-4158-B5E0-FEB733F419BA}</a:tableStyleId>
              </a:tblPr>
              <a:tblGrid>
                <a:gridCol w="1412363">
                  <a:extLst>
                    <a:ext uri="{9D8B030D-6E8A-4147-A177-3AD203B41FA5}">
                      <a16:colId xmlns:a16="http://schemas.microsoft.com/office/drawing/2014/main" val="20000"/>
                    </a:ext>
                  </a:extLst>
                </a:gridCol>
                <a:gridCol w="1504976">
                  <a:extLst>
                    <a:ext uri="{9D8B030D-6E8A-4147-A177-3AD203B41FA5}">
                      <a16:colId xmlns:a16="http://schemas.microsoft.com/office/drawing/2014/main" val="20002"/>
                    </a:ext>
                  </a:extLst>
                </a:gridCol>
                <a:gridCol w="1503348">
                  <a:extLst>
                    <a:ext uri="{9D8B030D-6E8A-4147-A177-3AD203B41FA5}">
                      <a16:colId xmlns:a16="http://schemas.microsoft.com/office/drawing/2014/main" val="20003"/>
                    </a:ext>
                  </a:extLst>
                </a:gridCol>
                <a:gridCol w="1487421">
                  <a:extLst>
                    <a:ext uri="{9D8B030D-6E8A-4147-A177-3AD203B41FA5}">
                      <a16:colId xmlns:a16="http://schemas.microsoft.com/office/drawing/2014/main" val="20004"/>
                    </a:ext>
                  </a:extLst>
                </a:gridCol>
                <a:gridCol w="1153707">
                  <a:extLst>
                    <a:ext uri="{9D8B030D-6E8A-4147-A177-3AD203B41FA5}">
                      <a16:colId xmlns:a16="http://schemas.microsoft.com/office/drawing/2014/main" val="20005"/>
                    </a:ext>
                  </a:extLst>
                </a:gridCol>
              </a:tblGrid>
              <a:tr h="1212091">
                <a:tc>
                  <a:txBody>
                    <a:bodyPr/>
                    <a:lstStyle/>
                    <a:p>
                      <a:pPr algn="ctr"/>
                      <a:endParaRPr lang="en-US"/>
                    </a:p>
                  </a:txBody>
                  <a:tcPr anchor="ctr"/>
                </a:tc>
                <a:tc>
                  <a:txBody>
                    <a:bodyPr/>
                    <a:lstStyle/>
                    <a:p>
                      <a:pPr algn="ctr"/>
                      <a:r>
                        <a:rPr lang="en-US"/>
                        <a:t>Year End Projected 2021</a:t>
                      </a:r>
                    </a:p>
                    <a:p>
                      <a:pPr algn="ctr"/>
                      <a:r>
                        <a:rPr lang="en-US"/>
                        <a:t>(4/30/21)</a:t>
                      </a:r>
                    </a:p>
                  </a:txBody>
                  <a:tcPr anchor="ctr"/>
                </a:tc>
                <a:tc>
                  <a:txBody>
                    <a:bodyPr/>
                    <a:lstStyle/>
                    <a:p>
                      <a:pPr algn="ctr"/>
                      <a:r>
                        <a:rPr lang="en-US"/>
                        <a:t>Budget 2021</a:t>
                      </a:r>
                    </a:p>
                  </a:txBody>
                  <a:tcPr anchor="ctr"/>
                </a:tc>
                <a:tc>
                  <a:txBody>
                    <a:bodyPr/>
                    <a:lstStyle/>
                    <a:p>
                      <a:pPr algn="ctr"/>
                      <a:r>
                        <a:rPr lang="en-US"/>
                        <a:t>$ Variance Forecast to Budget</a:t>
                      </a:r>
                    </a:p>
                  </a:txBody>
                  <a:tcPr anchor="ctr"/>
                </a:tc>
                <a:tc>
                  <a:txBody>
                    <a:bodyPr/>
                    <a:lstStyle/>
                    <a:p>
                      <a:pPr algn="ctr"/>
                      <a:r>
                        <a:rPr lang="en-US"/>
                        <a:t>%</a:t>
                      </a:r>
                      <a:r>
                        <a:rPr lang="en-US" baseline="0"/>
                        <a:t> Variance</a:t>
                      </a:r>
                      <a:endParaRPr lang="en-US"/>
                    </a:p>
                  </a:txBody>
                  <a:tcPr anchor="ctr"/>
                </a:tc>
                <a:extLst>
                  <a:ext uri="{0D108BD9-81ED-4DB2-BD59-A6C34878D82A}">
                    <a16:rowId xmlns:a16="http://schemas.microsoft.com/office/drawing/2014/main" val="10000"/>
                  </a:ext>
                </a:extLst>
              </a:tr>
              <a:tr h="878835">
                <a:tc>
                  <a:txBody>
                    <a:bodyPr/>
                    <a:lstStyle/>
                    <a:p>
                      <a:r>
                        <a:rPr lang="en-US" b="1"/>
                        <a:t>Revenue</a:t>
                      </a:r>
                    </a:p>
                  </a:txBody>
                  <a:tcPr anchor="ct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800" b="0">
                          <a:solidFill>
                            <a:schemeClr val="tx1"/>
                          </a:solidFill>
                          <a:latin typeface="+mn-lt"/>
                        </a:rPr>
                        <a:t>$9,215,826</a:t>
                      </a:r>
                    </a:p>
                  </a:txBody>
                  <a:tcPr anchor="ct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800" b="0">
                          <a:solidFill>
                            <a:schemeClr val="tx1"/>
                          </a:solidFill>
                          <a:latin typeface="+mn-lt"/>
                        </a:rPr>
                        <a:t>$8,345,779</a:t>
                      </a:r>
                    </a:p>
                  </a:txBody>
                  <a:tcPr marT="45721" marB="45721" anchor="ctr"/>
                </a:tc>
                <a:tc>
                  <a:txBody>
                    <a:bodyPr/>
                    <a:lstStyle/>
                    <a:p>
                      <a:pPr algn="ctr" fontAlgn="b"/>
                      <a:r>
                        <a:rPr lang="en-US" sz="1800" b="0" i="0" u="none" strike="noStrike">
                          <a:solidFill>
                            <a:srgbClr val="000000"/>
                          </a:solidFill>
                          <a:effectLst/>
                          <a:latin typeface="+mn-lt"/>
                        </a:rPr>
                        <a:t>$870,047</a:t>
                      </a:r>
                    </a:p>
                  </a:txBody>
                  <a:tcPr marL="7620" marR="7620" marT="7620" marB="0" anchor="ctr"/>
                </a:tc>
                <a:tc>
                  <a:txBody>
                    <a:bodyPr/>
                    <a:lstStyle/>
                    <a:p>
                      <a:pPr algn="ctr" fontAlgn="b"/>
                      <a:r>
                        <a:rPr lang="en-US" sz="1800" b="0" i="0" u="none" strike="noStrike">
                          <a:solidFill>
                            <a:srgbClr val="000000"/>
                          </a:solidFill>
                          <a:effectLst/>
                          <a:latin typeface="+mn-lt"/>
                        </a:rPr>
                        <a:t>10.4%</a:t>
                      </a:r>
                    </a:p>
                  </a:txBody>
                  <a:tcPr marL="7620" marR="7620" marT="7620" marB="0" anchor="ctr"/>
                </a:tc>
                <a:extLst>
                  <a:ext uri="{0D108BD9-81ED-4DB2-BD59-A6C34878D82A}">
                    <a16:rowId xmlns:a16="http://schemas.microsoft.com/office/drawing/2014/main" val="10001"/>
                  </a:ext>
                </a:extLst>
              </a:tr>
              <a:tr h="878835">
                <a:tc>
                  <a:txBody>
                    <a:bodyPr/>
                    <a:lstStyle/>
                    <a:p>
                      <a:r>
                        <a:rPr lang="en-US" b="1"/>
                        <a:t>Expenses</a:t>
                      </a:r>
                    </a:p>
                  </a:txBody>
                  <a:tcPr anchor="ct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800" b="0">
                          <a:solidFill>
                            <a:schemeClr val="tx1"/>
                          </a:solidFill>
                          <a:latin typeface="+mn-lt"/>
                        </a:rPr>
                        <a:t>$8,654,276</a:t>
                      </a:r>
                    </a:p>
                  </a:txBody>
                  <a:tcPr anchor="ct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800" b="0">
                          <a:solidFill>
                            <a:schemeClr val="tx1"/>
                          </a:solidFill>
                          <a:latin typeface="+mn-lt"/>
                        </a:rPr>
                        <a:t>$9,509,524</a:t>
                      </a:r>
                    </a:p>
                  </a:txBody>
                  <a:tcPr marT="45721" marB="45721" anchor="ctr"/>
                </a:tc>
                <a:tc>
                  <a:txBody>
                    <a:bodyPr/>
                    <a:lstStyle/>
                    <a:p>
                      <a:pPr algn="ctr" fontAlgn="b"/>
                      <a:r>
                        <a:rPr lang="en-US" sz="1800" b="0" i="0" u="none" strike="noStrike">
                          <a:solidFill>
                            <a:srgbClr val="000000"/>
                          </a:solidFill>
                          <a:effectLst/>
                          <a:latin typeface="+mn-lt"/>
                        </a:rPr>
                        <a:t>($855,248)</a:t>
                      </a:r>
                    </a:p>
                  </a:txBody>
                  <a:tcPr marL="7620" marR="7620" marT="7620" marB="0" anchor="ctr"/>
                </a:tc>
                <a:tc>
                  <a:txBody>
                    <a:bodyPr/>
                    <a:lstStyle/>
                    <a:p>
                      <a:pPr algn="ctr" fontAlgn="b"/>
                      <a:r>
                        <a:rPr lang="en-US" sz="1800" b="0" i="0" u="none" strike="noStrike">
                          <a:solidFill>
                            <a:srgbClr val="000000"/>
                          </a:solidFill>
                          <a:effectLst/>
                          <a:latin typeface="+mn-lt"/>
                        </a:rPr>
                        <a:t>(9.0%)</a:t>
                      </a:r>
                    </a:p>
                  </a:txBody>
                  <a:tcPr marL="7620" marR="7620" marT="7620" marB="0" anchor="ctr"/>
                </a:tc>
                <a:extLst>
                  <a:ext uri="{0D108BD9-81ED-4DB2-BD59-A6C34878D82A}">
                    <a16:rowId xmlns:a16="http://schemas.microsoft.com/office/drawing/2014/main" val="10002"/>
                  </a:ext>
                </a:extLst>
              </a:tr>
              <a:tr h="1516894">
                <a:tc>
                  <a:txBody>
                    <a:bodyPr/>
                    <a:lstStyle/>
                    <a:p>
                      <a:r>
                        <a:rPr lang="en-US" b="1"/>
                        <a:t>Net Surplus /  (Deficit) before Investment Activity</a:t>
                      </a:r>
                    </a:p>
                  </a:txBody>
                  <a:tcPr anchor="ctr"/>
                </a:tc>
                <a:tc>
                  <a:txBody>
                    <a:bodyPr/>
                    <a:lstStyle/>
                    <a:p>
                      <a:pPr algn="r"/>
                      <a:r>
                        <a:rPr lang="en-US" sz="1800"/>
                        <a:t>$961,560</a:t>
                      </a:r>
                    </a:p>
                  </a:txBody>
                  <a:tcPr marL="91424" marR="91424" marT="45716" marB="45716" anchor="ctr"/>
                </a:tc>
                <a:tc>
                  <a:txBody>
                    <a:bodyPr/>
                    <a:lstStyle/>
                    <a:p>
                      <a:pPr algn="r"/>
                      <a:r>
                        <a:rPr lang="en-US" sz="1800"/>
                        <a:t>($763,745)</a:t>
                      </a:r>
                    </a:p>
                  </a:txBody>
                  <a:tcPr marL="91424" marR="91424" marT="45716" marB="45716" anchor="ctr"/>
                </a:tc>
                <a:tc>
                  <a:txBody>
                    <a:bodyPr/>
                    <a:lstStyle/>
                    <a:p>
                      <a:pPr algn="ctr" fontAlgn="b"/>
                      <a:r>
                        <a:rPr lang="en-US" sz="1800" b="0" i="0" u="none" strike="noStrike">
                          <a:solidFill>
                            <a:srgbClr val="000000"/>
                          </a:solidFill>
                          <a:effectLst/>
                          <a:latin typeface="+mn-lt"/>
                        </a:rPr>
                        <a:t>$1,725,305</a:t>
                      </a:r>
                    </a:p>
                  </a:txBody>
                  <a:tcPr marL="7620" marR="7620" marT="7620" marB="0" anchor="ctr"/>
                </a:tc>
                <a:tc>
                  <a:txBody>
                    <a:bodyPr/>
                    <a:lstStyle/>
                    <a:p>
                      <a:pPr algn="ctr" fontAlgn="b"/>
                      <a:endParaRPr lang="en-US" sz="1800" b="0" i="0" u="none" strike="noStrike">
                        <a:solidFill>
                          <a:srgbClr val="000000"/>
                        </a:solidFill>
                        <a:effectLst/>
                        <a:latin typeface="+mn-lt"/>
                      </a:endParaRPr>
                    </a:p>
                  </a:txBody>
                  <a:tcPr marL="7620" marR="7620" marT="7620" marB="0" anchor="ct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10488884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34C49E-4F71-374C-9A43-54806F4C24A4}"/>
              </a:ext>
            </a:extLst>
          </p:cNvPr>
          <p:cNvSpPr/>
          <p:nvPr/>
        </p:nvSpPr>
        <p:spPr>
          <a:xfrm>
            <a:off x="487772" y="630871"/>
            <a:ext cx="2545890" cy="523220"/>
          </a:xfrm>
          <a:prstGeom prst="rect">
            <a:avLst/>
          </a:prstGeom>
        </p:spPr>
        <p:txBody>
          <a:bodyPr wrap="none">
            <a:spAutoFit/>
          </a:bodyPr>
          <a:lstStyle/>
          <a:p>
            <a:r>
              <a:rPr lang="en-US" sz="2800">
                <a:solidFill>
                  <a:srgbClr val="004B98"/>
                </a:solidFill>
                <a:ea typeface="Calibri" panose="020F0502020204030204" pitchFamily="34" charset="0"/>
                <a:cs typeface="Times New Roman" panose="02020603050405020304" pitchFamily="18" charset="0"/>
              </a:rPr>
              <a:t>2020 Meetings</a:t>
            </a:r>
            <a:endParaRPr lang="en-US" sz="2800">
              <a:solidFill>
                <a:srgbClr val="004B98"/>
              </a:solidFill>
            </a:endParaRPr>
          </a:p>
        </p:txBody>
      </p:sp>
      <p:sp>
        <p:nvSpPr>
          <p:cNvPr id="4" name="Title 1">
            <a:extLst>
              <a:ext uri="{FF2B5EF4-FFF2-40B4-BE49-F238E27FC236}">
                <a16:creationId xmlns:a16="http://schemas.microsoft.com/office/drawing/2014/main" id="{F62D3495-58C5-6F4A-8AC4-F60438C3630A}"/>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MEETINGS</a:t>
            </a:r>
            <a:endParaRPr lang="en-US" sz="2400">
              <a:solidFill>
                <a:schemeClr val="tx2"/>
              </a:solidFill>
            </a:endParaRPr>
          </a:p>
        </p:txBody>
      </p:sp>
      <p:graphicFrame>
        <p:nvGraphicFramePr>
          <p:cNvPr id="6" name="Table 5">
            <a:extLst>
              <a:ext uri="{FF2B5EF4-FFF2-40B4-BE49-F238E27FC236}">
                <a16:creationId xmlns:a16="http://schemas.microsoft.com/office/drawing/2014/main" id="{C09E20BB-40F0-B84B-83EF-FBD72FA022ED}"/>
              </a:ext>
            </a:extLst>
          </p:cNvPr>
          <p:cNvGraphicFramePr>
            <a:graphicFrameLocks noGrp="1"/>
          </p:cNvGraphicFramePr>
          <p:nvPr>
            <p:extLst>
              <p:ext uri="{D42A27DB-BD31-4B8C-83A1-F6EECF244321}">
                <p14:modId xmlns:p14="http://schemas.microsoft.com/office/powerpoint/2010/main" val="1652569897"/>
              </p:ext>
            </p:extLst>
          </p:nvPr>
        </p:nvGraphicFramePr>
        <p:xfrm>
          <a:off x="571500" y="1174650"/>
          <a:ext cx="5289094" cy="1341120"/>
        </p:xfrm>
        <a:graphic>
          <a:graphicData uri="http://schemas.openxmlformats.org/drawingml/2006/table">
            <a:tbl>
              <a:tblPr firstRow="1" bandRow="1">
                <a:tableStyleId>{F5AB1C69-6EDB-4FF4-983F-18BD219EF322}</a:tableStyleId>
              </a:tblPr>
              <a:tblGrid>
                <a:gridCol w="2057718">
                  <a:extLst>
                    <a:ext uri="{9D8B030D-6E8A-4147-A177-3AD203B41FA5}">
                      <a16:colId xmlns:a16="http://schemas.microsoft.com/office/drawing/2014/main" val="1401576691"/>
                    </a:ext>
                  </a:extLst>
                </a:gridCol>
                <a:gridCol w="1615688">
                  <a:extLst>
                    <a:ext uri="{9D8B030D-6E8A-4147-A177-3AD203B41FA5}">
                      <a16:colId xmlns:a16="http://schemas.microsoft.com/office/drawing/2014/main" val="3415796858"/>
                    </a:ext>
                  </a:extLst>
                </a:gridCol>
                <a:gridCol w="1615688">
                  <a:extLst>
                    <a:ext uri="{9D8B030D-6E8A-4147-A177-3AD203B41FA5}">
                      <a16:colId xmlns:a16="http://schemas.microsoft.com/office/drawing/2014/main" val="2821145235"/>
                    </a:ext>
                  </a:extLst>
                </a:gridCol>
              </a:tblGrid>
              <a:tr h="330579">
                <a:tc>
                  <a:txBody>
                    <a:bodyPr/>
                    <a:lstStyle/>
                    <a:p>
                      <a:endParaRPr lang="en-US" sz="1600"/>
                    </a:p>
                  </a:txBody>
                  <a:tcPr anchor="ctr"/>
                </a:tc>
                <a:tc>
                  <a:txBody>
                    <a:bodyPr/>
                    <a:lstStyle/>
                    <a:p>
                      <a:pPr algn="ctr"/>
                      <a:r>
                        <a:rPr lang="en-US" sz="1600" b="1"/>
                        <a:t>Budget</a:t>
                      </a:r>
                      <a:endParaRPr lang="en-US" sz="1600"/>
                    </a:p>
                  </a:txBody>
                  <a:tcPr anchor="ctr"/>
                </a:tc>
                <a:tc>
                  <a:txBody>
                    <a:bodyPr/>
                    <a:lstStyle/>
                    <a:p>
                      <a:pPr marL="0" marR="0" lvl="0" indent="0" algn="ctr" defTabSz="411470" rtl="0" eaLnBrk="1" fontAlgn="auto" latinLnBrk="0" hangingPunct="1">
                        <a:lnSpc>
                          <a:spcPct val="100000"/>
                        </a:lnSpc>
                        <a:spcBef>
                          <a:spcPts val="0"/>
                        </a:spcBef>
                        <a:spcAft>
                          <a:spcPts val="0"/>
                        </a:spcAft>
                        <a:buClrTx/>
                        <a:buSzTx/>
                        <a:buFontTx/>
                        <a:buNone/>
                        <a:tabLst/>
                        <a:defRPr/>
                      </a:pPr>
                      <a:r>
                        <a:rPr lang="en-US" sz="1600" b="1"/>
                        <a:t>Actual</a:t>
                      </a:r>
                      <a:endParaRPr lang="en-US" sz="1600"/>
                    </a:p>
                  </a:txBody>
                  <a:tcPr anchor="ctr"/>
                </a:tc>
                <a:extLst>
                  <a:ext uri="{0D108BD9-81ED-4DB2-BD59-A6C34878D82A}">
                    <a16:rowId xmlns:a16="http://schemas.microsoft.com/office/drawing/2014/main" val="3437744784"/>
                  </a:ext>
                </a:extLst>
              </a:tr>
              <a:tr h="274320">
                <a:tc>
                  <a:txBody>
                    <a:bodyPr/>
                    <a:lstStyle/>
                    <a:p>
                      <a:r>
                        <a:rPr lang="en-US" sz="1600"/>
                        <a:t>Meeting Revenue</a:t>
                      </a:r>
                    </a:p>
                  </a:txBody>
                  <a:tcPr anchor="ctr"/>
                </a:tc>
                <a:tc>
                  <a:txBody>
                    <a:bodyPr/>
                    <a:lstStyle/>
                    <a:p>
                      <a:pPr marL="0" marR="0" lvl="0" indent="0" algn="r" defTabSz="411470" rtl="0" eaLnBrk="1" fontAlgn="auto" latinLnBrk="0" hangingPunct="1">
                        <a:lnSpc>
                          <a:spcPct val="100000"/>
                        </a:lnSpc>
                        <a:spcBef>
                          <a:spcPts val="0"/>
                        </a:spcBef>
                        <a:spcAft>
                          <a:spcPts val="0"/>
                        </a:spcAft>
                        <a:buClrTx/>
                        <a:buSzTx/>
                        <a:buFontTx/>
                        <a:buNone/>
                        <a:tabLst/>
                        <a:defRPr/>
                      </a:pPr>
                      <a:r>
                        <a:rPr lang="en-US" sz="1600">
                          <a:ea typeface="Calibri" panose="020F0502020204030204" pitchFamily="34" charset="0"/>
                          <a:cs typeface="Times New Roman" panose="02020603050405020304" pitchFamily="18" charset="0"/>
                        </a:rPr>
                        <a:t>$ 3,043,233</a:t>
                      </a:r>
                      <a:endParaRPr lang="en-US" sz="1600"/>
                    </a:p>
                  </a:txBody>
                  <a:tcPr anchor="ctr"/>
                </a:tc>
                <a:tc>
                  <a:txBody>
                    <a:bodyPr/>
                    <a:lstStyle/>
                    <a:p>
                      <a:pPr marL="0" marR="0" lvl="0" indent="0" algn="r" defTabSz="411470" rtl="0" eaLnBrk="1" fontAlgn="auto" latinLnBrk="0" hangingPunct="1">
                        <a:lnSpc>
                          <a:spcPct val="100000"/>
                        </a:lnSpc>
                        <a:spcBef>
                          <a:spcPts val="0"/>
                        </a:spcBef>
                        <a:spcAft>
                          <a:spcPts val="0"/>
                        </a:spcAft>
                        <a:buClrTx/>
                        <a:buSzTx/>
                        <a:buFontTx/>
                        <a:buNone/>
                        <a:tabLst/>
                        <a:defRPr/>
                      </a:pPr>
                      <a:r>
                        <a:rPr lang="en-US" sz="1600">
                          <a:ea typeface="Calibri" panose="020F0502020204030204" pitchFamily="34" charset="0"/>
                          <a:cs typeface="Times New Roman" panose="02020603050405020304" pitchFamily="18" charset="0"/>
                        </a:rPr>
                        <a:t>$    868,731</a:t>
                      </a:r>
                    </a:p>
                  </a:txBody>
                  <a:tcPr anchor="ctr"/>
                </a:tc>
                <a:extLst>
                  <a:ext uri="{0D108BD9-81ED-4DB2-BD59-A6C34878D82A}">
                    <a16:rowId xmlns:a16="http://schemas.microsoft.com/office/drawing/2014/main" val="3383692083"/>
                  </a:ext>
                </a:extLst>
              </a:tr>
              <a:tr h="274320">
                <a:tc>
                  <a:txBody>
                    <a:bodyPr/>
                    <a:lstStyle/>
                    <a:p>
                      <a:r>
                        <a:rPr lang="en-US" sz="1600"/>
                        <a:t>Meeting Expenses</a:t>
                      </a:r>
                    </a:p>
                  </a:txBody>
                  <a:tcPr anchor="ctr"/>
                </a:tc>
                <a:tc>
                  <a:txBody>
                    <a:bodyPr/>
                    <a:lstStyle/>
                    <a:p>
                      <a:pPr algn="r"/>
                      <a:r>
                        <a:rPr lang="en-US" sz="1600"/>
                        <a:t>$ </a:t>
                      </a:r>
                      <a:r>
                        <a:rPr lang="en-US" sz="1600">
                          <a:ea typeface="Calibri" panose="020F0502020204030204" pitchFamily="34" charset="0"/>
                          <a:cs typeface="Times New Roman" panose="02020603050405020304" pitchFamily="18" charset="0"/>
                        </a:rPr>
                        <a:t>2,535,568</a:t>
                      </a:r>
                      <a:endParaRPr lang="en-US" sz="1600"/>
                    </a:p>
                  </a:txBody>
                  <a:tcPr anchor="ctr"/>
                </a:tc>
                <a:tc>
                  <a:txBody>
                    <a:bodyPr/>
                    <a:lstStyle/>
                    <a:p>
                      <a:pPr marL="0" marR="0" lvl="0" indent="0" algn="r" defTabSz="411470" rtl="0" eaLnBrk="1" fontAlgn="auto" latinLnBrk="0" hangingPunct="1">
                        <a:lnSpc>
                          <a:spcPct val="100000"/>
                        </a:lnSpc>
                        <a:spcBef>
                          <a:spcPts val="0"/>
                        </a:spcBef>
                        <a:spcAft>
                          <a:spcPts val="0"/>
                        </a:spcAft>
                        <a:buClrTx/>
                        <a:buSzTx/>
                        <a:buFontTx/>
                        <a:buNone/>
                        <a:tabLst/>
                        <a:defRPr/>
                      </a:pPr>
                      <a:r>
                        <a:rPr lang="en-US" sz="1600">
                          <a:ea typeface="Calibri" panose="020F0502020204030204" pitchFamily="34" charset="0"/>
                          <a:cs typeface="Times New Roman" panose="02020603050405020304" pitchFamily="18" charset="0"/>
                        </a:rPr>
                        <a:t>$ 1,039,561</a:t>
                      </a:r>
                    </a:p>
                  </a:txBody>
                  <a:tcPr anchor="ctr"/>
                </a:tc>
                <a:extLst>
                  <a:ext uri="{0D108BD9-81ED-4DB2-BD59-A6C34878D82A}">
                    <a16:rowId xmlns:a16="http://schemas.microsoft.com/office/drawing/2014/main" val="1262561554"/>
                  </a:ext>
                </a:extLst>
              </a:tr>
              <a:tr h="274320">
                <a:tc>
                  <a:txBody>
                    <a:bodyPr/>
                    <a:lstStyle/>
                    <a:p>
                      <a:r>
                        <a:rPr lang="en-US" sz="1600"/>
                        <a:t>Net Surplus (Deficit)</a:t>
                      </a:r>
                    </a:p>
                  </a:txBody>
                  <a:tcPr anchor="ctr"/>
                </a:tc>
                <a:tc>
                  <a:txBody>
                    <a:bodyPr/>
                    <a:lstStyle/>
                    <a:p>
                      <a:pPr marL="0" marR="0" lvl="0" indent="0" algn="r" defTabSz="411470" rtl="0" eaLnBrk="1" fontAlgn="auto" latinLnBrk="0" hangingPunct="1">
                        <a:lnSpc>
                          <a:spcPct val="100000"/>
                        </a:lnSpc>
                        <a:spcBef>
                          <a:spcPts val="0"/>
                        </a:spcBef>
                        <a:spcAft>
                          <a:spcPts val="0"/>
                        </a:spcAft>
                        <a:buClrTx/>
                        <a:buSzTx/>
                        <a:buFontTx/>
                        <a:buNone/>
                        <a:tabLst/>
                        <a:defRPr/>
                      </a:pPr>
                      <a:r>
                        <a:rPr lang="en-US" sz="1600"/>
                        <a:t>$    </a:t>
                      </a:r>
                      <a:r>
                        <a:rPr lang="en-US" sz="1600">
                          <a:ea typeface="Calibri" panose="020F0502020204030204" pitchFamily="34" charset="0"/>
                          <a:cs typeface="Times New Roman" panose="02020603050405020304" pitchFamily="18" charset="0"/>
                        </a:rPr>
                        <a:t>507,665</a:t>
                      </a:r>
                      <a:endParaRPr lang="en-US" sz="1600"/>
                    </a:p>
                  </a:txBody>
                  <a:tcPr anchor="ctr"/>
                </a:tc>
                <a:tc>
                  <a:txBody>
                    <a:bodyPr/>
                    <a:lstStyle/>
                    <a:p>
                      <a:pPr marL="0" marR="0" lvl="0" indent="0" algn="r" defTabSz="411470" rtl="0" eaLnBrk="1" fontAlgn="auto" latinLnBrk="0" hangingPunct="1">
                        <a:lnSpc>
                          <a:spcPct val="100000"/>
                        </a:lnSpc>
                        <a:spcBef>
                          <a:spcPts val="0"/>
                        </a:spcBef>
                        <a:spcAft>
                          <a:spcPts val="0"/>
                        </a:spcAft>
                        <a:buClrTx/>
                        <a:buSzTx/>
                        <a:buFontTx/>
                        <a:buNone/>
                        <a:tabLst/>
                        <a:defRPr/>
                      </a:pPr>
                      <a:r>
                        <a:rPr lang="en-US" sz="1600">
                          <a:ea typeface="Calibri" panose="020F0502020204030204" pitchFamily="34" charset="0"/>
                          <a:cs typeface="Times New Roman" panose="02020603050405020304" pitchFamily="18" charset="0"/>
                        </a:rPr>
                        <a:t>($152,955)</a:t>
                      </a:r>
                      <a:endParaRPr lang="en-US" sz="1600"/>
                    </a:p>
                  </a:txBody>
                  <a:tcPr anchor="ctr"/>
                </a:tc>
                <a:extLst>
                  <a:ext uri="{0D108BD9-81ED-4DB2-BD59-A6C34878D82A}">
                    <a16:rowId xmlns:a16="http://schemas.microsoft.com/office/drawing/2014/main" val="2360196838"/>
                  </a:ext>
                </a:extLst>
              </a:tr>
            </a:tbl>
          </a:graphicData>
        </a:graphic>
      </p:graphicFrame>
      <p:graphicFrame>
        <p:nvGraphicFramePr>
          <p:cNvPr id="7" name="Table 6">
            <a:extLst>
              <a:ext uri="{FF2B5EF4-FFF2-40B4-BE49-F238E27FC236}">
                <a16:creationId xmlns:a16="http://schemas.microsoft.com/office/drawing/2014/main" id="{4E5D606F-6CFC-1C4F-A960-15A8E6E3AE4E}"/>
              </a:ext>
            </a:extLst>
          </p:cNvPr>
          <p:cNvGraphicFramePr>
            <a:graphicFrameLocks noGrp="1"/>
          </p:cNvGraphicFramePr>
          <p:nvPr>
            <p:extLst>
              <p:ext uri="{D42A27DB-BD31-4B8C-83A1-F6EECF244321}">
                <p14:modId xmlns:p14="http://schemas.microsoft.com/office/powerpoint/2010/main" val="1857235421"/>
              </p:ext>
            </p:extLst>
          </p:nvPr>
        </p:nvGraphicFramePr>
        <p:xfrm>
          <a:off x="571500" y="2920331"/>
          <a:ext cx="8208227" cy="3611817"/>
        </p:xfrm>
        <a:graphic>
          <a:graphicData uri="http://schemas.openxmlformats.org/drawingml/2006/table">
            <a:tbl>
              <a:tblPr firstRow="1" bandRow="1">
                <a:tableStyleId>{F5AB1C69-6EDB-4FF4-983F-18BD219EF322}</a:tableStyleId>
              </a:tblPr>
              <a:tblGrid>
                <a:gridCol w="2073567">
                  <a:extLst>
                    <a:ext uri="{9D8B030D-6E8A-4147-A177-3AD203B41FA5}">
                      <a16:colId xmlns:a16="http://schemas.microsoft.com/office/drawing/2014/main" val="1401576691"/>
                    </a:ext>
                  </a:extLst>
                </a:gridCol>
                <a:gridCol w="6134660">
                  <a:extLst>
                    <a:ext uri="{9D8B030D-6E8A-4147-A177-3AD203B41FA5}">
                      <a16:colId xmlns:a16="http://schemas.microsoft.com/office/drawing/2014/main" val="3415796858"/>
                    </a:ext>
                  </a:extLst>
                </a:gridCol>
              </a:tblGrid>
              <a:tr h="334275">
                <a:tc gridSpan="2">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b="1"/>
                        <a:t>Meeting</a:t>
                      </a:r>
                      <a:endParaRPr lang="en-US" sz="1600">
                        <a:ea typeface="Calibri" panose="020F0502020204030204" pitchFamily="34"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3437744784"/>
                  </a:ext>
                </a:extLst>
              </a:tr>
              <a:tr h="274320">
                <a:tc>
                  <a:txBody>
                    <a:bodyPr/>
                    <a:lstStyle/>
                    <a:p>
                      <a:pPr algn="l"/>
                      <a:r>
                        <a:rPr lang="en-US" sz="1600">
                          <a:ea typeface="Calibri" panose="020F0502020204030204" pitchFamily="34" charset="0"/>
                          <a:cs typeface="Times New Roman" panose="02020603050405020304" pitchFamily="18" charset="0"/>
                        </a:rPr>
                        <a:t>Student Conference </a:t>
                      </a:r>
                      <a:endParaRPr lang="en-US" sz="1600"/>
                    </a:p>
                  </a:txBody>
                  <a:tcPr anchor="ctr"/>
                </a:tc>
                <a:tc>
                  <a:txBody>
                    <a:bodyPr/>
                    <a:lstStyle/>
                    <a:p>
                      <a:pPr>
                        <a:lnSpc>
                          <a:spcPct val="107000"/>
                        </a:lnSpc>
                        <a:tabLst>
                          <a:tab pos="1941513" algn="l"/>
                        </a:tabLst>
                      </a:pPr>
                      <a:r>
                        <a:rPr lang="en-US" sz="1600">
                          <a:ea typeface="Calibri" panose="020F0502020204030204" pitchFamily="34" charset="0"/>
                          <a:cs typeface="Times New Roman" panose="02020603050405020304" pitchFamily="18" charset="0"/>
                        </a:rPr>
                        <a:t>Cancelled with penalty - $45,000 – postponed to 2021</a:t>
                      </a:r>
                      <a:r>
                        <a:rPr lang="en-US" sz="1600" i="1">
                          <a:ea typeface="Calibri" panose="020F0502020204030204" pitchFamily="34" charset="0"/>
                          <a:cs typeface="Times New Roman" panose="02020603050405020304" pitchFamily="18" charset="0"/>
                        </a:rPr>
                        <a:t>(deposit paid in 2020, carried over to 2021)</a:t>
                      </a:r>
                    </a:p>
                  </a:txBody>
                  <a:tcPr anchor="ctr"/>
                </a:tc>
                <a:extLst>
                  <a:ext uri="{0D108BD9-81ED-4DB2-BD59-A6C34878D82A}">
                    <a16:rowId xmlns:a16="http://schemas.microsoft.com/office/drawing/2014/main" val="3383692083"/>
                  </a:ext>
                </a:extLst>
              </a:tr>
              <a:tr h="274320">
                <a:tc>
                  <a:txBody>
                    <a:bodyPr/>
                    <a:lstStyle/>
                    <a:p>
                      <a:pPr algn="l"/>
                      <a:r>
                        <a:rPr lang="en-US" sz="1600">
                          <a:ea typeface="Calibri" panose="020F0502020204030204" pitchFamily="34" charset="0"/>
                          <a:cs typeface="Times New Roman" panose="02020603050405020304" pitchFamily="18" charset="0"/>
                        </a:rPr>
                        <a:t>PHYSOR</a:t>
                      </a:r>
                      <a:endParaRPr lang="en-US" sz="1600"/>
                    </a:p>
                  </a:txBody>
                  <a:tcPr anchor="ctr"/>
                </a:tc>
                <a:tc>
                  <a:txBody>
                    <a:bodyPr/>
                    <a:lstStyle/>
                    <a:p>
                      <a:pPr>
                        <a:lnSpc>
                          <a:spcPct val="107000"/>
                        </a:lnSpc>
                        <a:tabLst>
                          <a:tab pos="1941513" algn="l"/>
                        </a:tabLst>
                      </a:pPr>
                      <a:r>
                        <a:rPr lang="en-US" sz="1600">
                          <a:ea typeface="Calibri" panose="020F0502020204030204" pitchFamily="34" charset="0"/>
                          <a:cs typeface="Times New Roman" panose="02020603050405020304" pitchFamily="18" charset="0"/>
                        </a:rPr>
                        <a:t>Exercised force majeure option</a:t>
                      </a:r>
                    </a:p>
                  </a:txBody>
                  <a:tcPr anchor="ctr"/>
                </a:tc>
                <a:extLst>
                  <a:ext uri="{0D108BD9-81ED-4DB2-BD59-A6C34878D82A}">
                    <a16:rowId xmlns:a16="http://schemas.microsoft.com/office/drawing/2014/main" val="1262561554"/>
                  </a:ext>
                </a:extLst>
              </a:tr>
              <a:tr h="274320">
                <a:tc>
                  <a:txBody>
                    <a:bodyPr/>
                    <a:lstStyle/>
                    <a:p>
                      <a:pPr algn="l"/>
                      <a:r>
                        <a:rPr lang="en-US" sz="1600">
                          <a:ea typeface="Calibri" panose="020F0502020204030204" pitchFamily="34" charset="0"/>
                          <a:cs typeface="Times New Roman" panose="02020603050405020304" pitchFamily="18" charset="0"/>
                        </a:rPr>
                        <a:t>NETS</a:t>
                      </a:r>
                      <a:endParaRPr lang="en-US" sz="1600"/>
                    </a:p>
                  </a:txBody>
                  <a:tcPr anchor="ctr"/>
                </a:tc>
                <a:tc>
                  <a:txBody>
                    <a:bodyPr/>
                    <a:lstStyle/>
                    <a:p>
                      <a:pPr>
                        <a:lnSpc>
                          <a:spcPct val="107000"/>
                        </a:lnSpc>
                        <a:tabLst>
                          <a:tab pos="1941513" algn="l"/>
                        </a:tabLst>
                      </a:pPr>
                      <a:r>
                        <a:rPr lang="en-US" sz="1600">
                          <a:ea typeface="Calibri" panose="020F0502020204030204" pitchFamily="34" charset="0"/>
                          <a:cs typeface="Times New Roman" panose="02020603050405020304" pitchFamily="18" charset="0"/>
                        </a:rPr>
                        <a:t>Exercised force majeure option</a:t>
                      </a:r>
                    </a:p>
                  </a:txBody>
                  <a:tcPr anchor="ctr"/>
                </a:tc>
                <a:extLst>
                  <a:ext uri="{0D108BD9-81ED-4DB2-BD59-A6C34878D82A}">
                    <a16:rowId xmlns:a16="http://schemas.microsoft.com/office/drawing/2014/main" val="2360196838"/>
                  </a:ext>
                </a:extLst>
              </a:tr>
              <a:tr h="274320">
                <a:tc>
                  <a:txBody>
                    <a:bodyPr/>
                    <a:lstStyle/>
                    <a:p>
                      <a:pPr algn="l"/>
                      <a:r>
                        <a:rPr lang="en-US" sz="1600">
                          <a:ea typeface="Calibri" panose="020F0502020204030204" pitchFamily="34" charset="0"/>
                          <a:cs typeface="Times New Roman" panose="02020603050405020304" pitchFamily="18" charset="0"/>
                        </a:rPr>
                        <a:t>TOFE</a:t>
                      </a:r>
                      <a:endParaRPr lang="en-US" sz="1600"/>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ea typeface="Calibri" panose="020F0502020204030204" pitchFamily="34" charset="0"/>
                          <a:cs typeface="Times New Roman" panose="02020603050405020304" pitchFamily="18" charset="0"/>
                        </a:rPr>
                        <a:t>Exercised force majeure option </a:t>
                      </a:r>
                      <a:r>
                        <a:rPr lang="en-US" sz="1600" i="1">
                          <a:ea typeface="Calibri" panose="020F0502020204030204" pitchFamily="34" charset="0"/>
                          <a:cs typeface="Times New Roman" panose="02020603050405020304" pitchFamily="18" charset="0"/>
                        </a:rPr>
                        <a:t>(moved to embed in Winter)</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24511648"/>
                  </a:ext>
                </a:extLst>
              </a:tr>
              <a:tr h="274320">
                <a:tc>
                  <a:txBody>
                    <a:bodyPr/>
                    <a:lstStyle/>
                    <a:p>
                      <a:pPr algn="l"/>
                      <a:r>
                        <a:rPr lang="en-US" sz="1600" err="1">
                          <a:ea typeface="Calibri" panose="020F0502020204030204" pitchFamily="34" charset="0"/>
                          <a:cs typeface="Times New Roman" panose="02020603050405020304" pitchFamily="18" charset="0"/>
                        </a:rPr>
                        <a:t>AccApp</a:t>
                      </a:r>
                      <a:endParaRPr lang="en-US" sz="1600"/>
                    </a:p>
                  </a:txBody>
                  <a:tcPr anchor="ctr"/>
                </a:tc>
                <a:tc>
                  <a:txBody>
                    <a:bodyPr/>
                    <a:lstStyle/>
                    <a:p>
                      <a:pPr>
                        <a:lnSpc>
                          <a:spcPct val="107000"/>
                        </a:lnSpc>
                        <a:tabLst>
                          <a:tab pos="1941513" algn="l"/>
                        </a:tabLst>
                      </a:pPr>
                      <a:r>
                        <a:rPr lang="en-US" sz="1600">
                          <a:ea typeface="Calibri" panose="020F0502020204030204" pitchFamily="34" charset="0"/>
                          <a:cs typeface="Times New Roman" panose="02020603050405020304" pitchFamily="18" charset="0"/>
                        </a:rPr>
                        <a:t>Cancelled with penalty - $60,370</a:t>
                      </a:r>
                    </a:p>
                  </a:txBody>
                  <a:tcPr anchor="ctr"/>
                </a:tc>
                <a:extLst>
                  <a:ext uri="{0D108BD9-81ED-4DB2-BD59-A6C34878D82A}">
                    <a16:rowId xmlns:a16="http://schemas.microsoft.com/office/drawing/2014/main" val="4003515799"/>
                  </a:ext>
                </a:extLst>
              </a:tr>
              <a:tr h="274320">
                <a:tc>
                  <a:txBody>
                    <a:bodyPr/>
                    <a:lstStyle/>
                    <a:p>
                      <a:pPr algn="l"/>
                      <a:r>
                        <a:rPr lang="en-US" sz="1600">
                          <a:ea typeface="Calibri" panose="020F0502020204030204" pitchFamily="34" charset="0"/>
                          <a:cs typeface="Times New Roman" panose="02020603050405020304" pitchFamily="18" charset="0"/>
                        </a:rPr>
                        <a:t>Annual Meeting</a:t>
                      </a:r>
                      <a:endParaRPr lang="en-US" sz="1600"/>
                    </a:p>
                  </a:txBody>
                  <a:tcPr anchor="ctr"/>
                </a:tc>
                <a:tc>
                  <a:txBody>
                    <a:bodyPr/>
                    <a:lstStyle/>
                    <a:p>
                      <a:pPr>
                        <a:lnSpc>
                          <a:spcPct val="107000"/>
                        </a:lnSpc>
                        <a:tabLst>
                          <a:tab pos="1941513" algn="l"/>
                        </a:tabLst>
                      </a:pPr>
                      <a:r>
                        <a:rPr lang="en-US" sz="1600">
                          <a:ea typeface="Calibri" panose="020F0502020204030204" pitchFamily="34" charset="0"/>
                          <a:cs typeface="Times New Roman" panose="02020603050405020304" pitchFamily="18" charset="0"/>
                        </a:rPr>
                        <a:t>Cancelled with penalty - $113,415.13 – virtual</a:t>
                      </a:r>
                    </a:p>
                  </a:txBody>
                  <a:tcPr anchor="ctr"/>
                </a:tc>
                <a:extLst>
                  <a:ext uri="{0D108BD9-81ED-4DB2-BD59-A6C34878D82A}">
                    <a16:rowId xmlns:a16="http://schemas.microsoft.com/office/drawing/2014/main" val="4148016568"/>
                  </a:ext>
                </a:extLst>
              </a:tr>
              <a:tr h="274320">
                <a:tc>
                  <a:txBody>
                    <a:bodyPr/>
                    <a:lstStyle/>
                    <a:p>
                      <a:pPr algn="l"/>
                      <a:r>
                        <a:rPr lang="en-US" sz="1600">
                          <a:ea typeface="Calibri" panose="020F0502020204030204" pitchFamily="34" charset="0"/>
                          <a:cs typeface="Times New Roman" panose="02020603050405020304" pitchFamily="18" charset="0"/>
                        </a:rPr>
                        <a:t>UWC</a:t>
                      </a:r>
                      <a:endParaRPr lang="en-US" sz="1600"/>
                    </a:p>
                  </a:txBody>
                  <a:tcPr anchor="ctr"/>
                </a:tc>
                <a:tc>
                  <a:txBody>
                    <a:bodyPr/>
                    <a:lstStyle/>
                    <a:p>
                      <a:pPr>
                        <a:lnSpc>
                          <a:spcPct val="107000"/>
                        </a:lnSpc>
                        <a:tabLst>
                          <a:tab pos="1941513" algn="l"/>
                        </a:tabLst>
                      </a:pPr>
                      <a:r>
                        <a:rPr lang="en-US" sz="1600">
                          <a:ea typeface="Calibri" panose="020F0502020204030204" pitchFamily="34" charset="0"/>
                          <a:cs typeface="Times New Roman" panose="02020603050405020304" pitchFamily="18" charset="0"/>
                        </a:rPr>
                        <a:t>Cancelled without penalty</a:t>
                      </a:r>
                    </a:p>
                  </a:txBody>
                  <a:tcPr anchor="ctr"/>
                </a:tc>
                <a:extLst>
                  <a:ext uri="{0D108BD9-81ED-4DB2-BD59-A6C34878D82A}">
                    <a16:rowId xmlns:a16="http://schemas.microsoft.com/office/drawing/2014/main" val="126154807"/>
                  </a:ext>
                </a:extLst>
              </a:tr>
              <a:tr h="274320">
                <a:tc>
                  <a:txBody>
                    <a:bodyPr/>
                    <a:lstStyle/>
                    <a:p>
                      <a:pPr algn="l"/>
                      <a:r>
                        <a:rPr lang="en-US" sz="1600">
                          <a:ea typeface="Calibri" panose="020F0502020204030204" pitchFamily="34" charset="0"/>
                          <a:cs typeface="Times New Roman" panose="02020603050405020304" pitchFamily="18" charset="0"/>
                        </a:rPr>
                        <a:t>ICRS 14/RPSD</a:t>
                      </a:r>
                      <a:endParaRPr lang="en-US" sz="1600"/>
                    </a:p>
                  </a:txBody>
                  <a:tcPr anchor="ctr"/>
                </a:tc>
                <a:tc>
                  <a:txBody>
                    <a:bodyPr/>
                    <a:lstStyle/>
                    <a:p>
                      <a:pPr>
                        <a:lnSpc>
                          <a:spcPct val="107000"/>
                        </a:lnSpc>
                        <a:tabLst>
                          <a:tab pos="1941513" algn="l"/>
                        </a:tabLst>
                      </a:pPr>
                      <a:r>
                        <a:rPr lang="en-US" sz="1600">
                          <a:ea typeface="Calibri" panose="020F0502020204030204" pitchFamily="34" charset="0"/>
                          <a:cs typeface="Times New Roman" panose="02020603050405020304" pitchFamily="18" charset="0"/>
                        </a:rPr>
                        <a:t>Cancelled without penalty – rescheduled for 2021</a:t>
                      </a:r>
                    </a:p>
                  </a:txBody>
                  <a:tcPr anchor="ctr"/>
                </a:tc>
                <a:extLst>
                  <a:ext uri="{0D108BD9-81ED-4DB2-BD59-A6C34878D82A}">
                    <a16:rowId xmlns:a16="http://schemas.microsoft.com/office/drawing/2014/main" val="2431354662"/>
                  </a:ext>
                </a:extLst>
              </a:tr>
              <a:tr h="274320">
                <a:tc>
                  <a:txBody>
                    <a:bodyPr/>
                    <a:lstStyle/>
                    <a:p>
                      <a:pPr algn="l"/>
                      <a:r>
                        <a:rPr lang="en-US" sz="1600"/>
                        <a:t>Winter</a:t>
                      </a:r>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ea typeface="Calibri" panose="020F0502020204030204" pitchFamily="34" charset="0"/>
                          <a:cs typeface="Times New Roman" panose="02020603050405020304" pitchFamily="18" charset="0"/>
                        </a:rPr>
                        <a:t>Exercised force majeure option – virtual (TOFE Embedded)</a:t>
                      </a:r>
                    </a:p>
                  </a:txBody>
                  <a:tcPr anchor="ctr"/>
                </a:tc>
                <a:extLst>
                  <a:ext uri="{0D108BD9-81ED-4DB2-BD59-A6C34878D82A}">
                    <a16:rowId xmlns:a16="http://schemas.microsoft.com/office/drawing/2014/main" val="2738674715"/>
                  </a:ext>
                </a:extLst>
              </a:tr>
            </a:tbl>
          </a:graphicData>
        </a:graphic>
      </p:graphicFrame>
    </p:spTree>
    <p:extLst>
      <p:ext uri="{BB962C8B-B14F-4D97-AF65-F5344CB8AC3E}">
        <p14:creationId xmlns:p14="http://schemas.microsoft.com/office/powerpoint/2010/main" val="347549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59614C9-C3D0-914C-90AC-0B52092C323A}"/>
              </a:ext>
            </a:extLst>
          </p:cNvPr>
          <p:cNvSpPr/>
          <p:nvPr/>
        </p:nvSpPr>
        <p:spPr>
          <a:xfrm>
            <a:off x="480338" y="630871"/>
            <a:ext cx="2545890" cy="523220"/>
          </a:xfrm>
          <a:prstGeom prst="rect">
            <a:avLst/>
          </a:prstGeom>
        </p:spPr>
        <p:txBody>
          <a:bodyPr wrap="none">
            <a:spAutoFit/>
          </a:bodyPr>
          <a:lstStyle/>
          <a:p>
            <a:r>
              <a:rPr lang="en-US" sz="2800">
                <a:solidFill>
                  <a:srgbClr val="004B98"/>
                </a:solidFill>
                <a:ea typeface="Calibri" panose="020F0502020204030204" pitchFamily="34" charset="0"/>
                <a:cs typeface="Times New Roman" panose="02020603050405020304" pitchFamily="18" charset="0"/>
              </a:rPr>
              <a:t>2021 Meetings</a:t>
            </a:r>
          </a:p>
        </p:txBody>
      </p:sp>
      <p:sp>
        <p:nvSpPr>
          <p:cNvPr id="5" name="Title 1">
            <a:extLst>
              <a:ext uri="{FF2B5EF4-FFF2-40B4-BE49-F238E27FC236}">
                <a16:creationId xmlns:a16="http://schemas.microsoft.com/office/drawing/2014/main" id="{B54FC980-E900-414D-9104-A36AECBD5DA7}"/>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MEETINGS</a:t>
            </a:r>
            <a:endParaRPr lang="en-US" sz="2400">
              <a:solidFill>
                <a:schemeClr val="tx2"/>
              </a:solidFill>
            </a:endParaRPr>
          </a:p>
        </p:txBody>
      </p:sp>
      <p:graphicFrame>
        <p:nvGraphicFramePr>
          <p:cNvPr id="2" name="Table 5">
            <a:extLst>
              <a:ext uri="{FF2B5EF4-FFF2-40B4-BE49-F238E27FC236}">
                <a16:creationId xmlns:a16="http://schemas.microsoft.com/office/drawing/2014/main" id="{D1FCF969-C9A8-8044-B0E0-282EF712CCB9}"/>
              </a:ext>
            </a:extLst>
          </p:cNvPr>
          <p:cNvGraphicFramePr>
            <a:graphicFrameLocks noGrp="1"/>
          </p:cNvGraphicFramePr>
          <p:nvPr>
            <p:extLst>
              <p:ext uri="{D42A27DB-BD31-4B8C-83A1-F6EECF244321}">
                <p14:modId xmlns:p14="http://schemas.microsoft.com/office/powerpoint/2010/main" val="4022583844"/>
              </p:ext>
            </p:extLst>
          </p:nvPr>
        </p:nvGraphicFramePr>
        <p:xfrm>
          <a:off x="571500" y="1179675"/>
          <a:ext cx="5289094" cy="1341120"/>
        </p:xfrm>
        <a:graphic>
          <a:graphicData uri="http://schemas.openxmlformats.org/drawingml/2006/table">
            <a:tbl>
              <a:tblPr firstRow="1" bandRow="1">
                <a:tableStyleId>{F5AB1C69-6EDB-4FF4-983F-18BD219EF322}</a:tableStyleId>
              </a:tblPr>
              <a:tblGrid>
                <a:gridCol w="2057718">
                  <a:extLst>
                    <a:ext uri="{9D8B030D-6E8A-4147-A177-3AD203B41FA5}">
                      <a16:colId xmlns:a16="http://schemas.microsoft.com/office/drawing/2014/main" val="1401576691"/>
                    </a:ext>
                  </a:extLst>
                </a:gridCol>
                <a:gridCol w="1615688">
                  <a:extLst>
                    <a:ext uri="{9D8B030D-6E8A-4147-A177-3AD203B41FA5}">
                      <a16:colId xmlns:a16="http://schemas.microsoft.com/office/drawing/2014/main" val="3415796858"/>
                    </a:ext>
                  </a:extLst>
                </a:gridCol>
                <a:gridCol w="1615688">
                  <a:extLst>
                    <a:ext uri="{9D8B030D-6E8A-4147-A177-3AD203B41FA5}">
                      <a16:colId xmlns:a16="http://schemas.microsoft.com/office/drawing/2014/main" val="2821145235"/>
                    </a:ext>
                  </a:extLst>
                </a:gridCol>
              </a:tblGrid>
              <a:tr h="330579">
                <a:tc>
                  <a:txBody>
                    <a:bodyPr/>
                    <a:lstStyle/>
                    <a:p>
                      <a:endParaRPr lang="en-US" sz="1600"/>
                    </a:p>
                  </a:txBody>
                  <a:tcPr anchor="ctr"/>
                </a:tc>
                <a:tc>
                  <a:txBody>
                    <a:bodyPr/>
                    <a:lstStyle/>
                    <a:p>
                      <a:pPr algn="ctr"/>
                      <a:r>
                        <a:rPr lang="en-US" sz="1600" b="1"/>
                        <a:t>Budget</a:t>
                      </a:r>
                      <a:endParaRPr lang="en-US" sz="1600"/>
                    </a:p>
                  </a:txBody>
                  <a:tcPr anchor="ctr"/>
                </a:tc>
                <a:tc>
                  <a:txBody>
                    <a:bodyPr/>
                    <a:lstStyle/>
                    <a:p>
                      <a:pPr marL="0" marR="0" lvl="0" indent="0" algn="ctr" defTabSz="411470" rtl="0" eaLnBrk="1" fontAlgn="auto" latinLnBrk="0" hangingPunct="1">
                        <a:lnSpc>
                          <a:spcPct val="100000"/>
                        </a:lnSpc>
                        <a:spcBef>
                          <a:spcPts val="0"/>
                        </a:spcBef>
                        <a:spcAft>
                          <a:spcPts val="0"/>
                        </a:spcAft>
                        <a:buClrTx/>
                        <a:buSzTx/>
                        <a:buFontTx/>
                        <a:buNone/>
                        <a:tabLst/>
                        <a:defRPr/>
                      </a:pPr>
                      <a:r>
                        <a:rPr lang="en-US" sz="1600" b="1"/>
                        <a:t>Actual</a:t>
                      </a:r>
                      <a:endParaRPr lang="en-US" sz="1600"/>
                    </a:p>
                  </a:txBody>
                  <a:tcPr anchor="ctr"/>
                </a:tc>
                <a:extLst>
                  <a:ext uri="{0D108BD9-81ED-4DB2-BD59-A6C34878D82A}">
                    <a16:rowId xmlns:a16="http://schemas.microsoft.com/office/drawing/2014/main" val="3437744784"/>
                  </a:ext>
                </a:extLst>
              </a:tr>
              <a:tr h="274320">
                <a:tc>
                  <a:txBody>
                    <a:bodyPr/>
                    <a:lstStyle/>
                    <a:p>
                      <a:r>
                        <a:rPr lang="en-US" sz="1600"/>
                        <a:t>Meeting Revenue</a:t>
                      </a:r>
                    </a:p>
                  </a:txBody>
                  <a:tcPr anchor="ctr"/>
                </a:tc>
                <a:tc>
                  <a:txBody>
                    <a:bodyPr/>
                    <a:lstStyle/>
                    <a:p>
                      <a:pPr marL="0" marR="0" lvl="0" indent="0" algn="r" defTabSz="411470" rtl="0" eaLnBrk="1" fontAlgn="auto" latinLnBrk="0" hangingPunct="1">
                        <a:lnSpc>
                          <a:spcPct val="100000"/>
                        </a:lnSpc>
                        <a:spcBef>
                          <a:spcPts val="0"/>
                        </a:spcBef>
                        <a:spcAft>
                          <a:spcPts val="0"/>
                        </a:spcAft>
                        <a:buClrTx/>
                        <a:buSzTx/>
                        <a:buFontTx/>
                        <a:buNone/>
                        <a:tabLst/>
                        <a:defRPr/>
                      </a:pPr>
                      <a:r>
                        <a:rPr lang="en-US" sz="1600"/>
                        <a:t>$ 3,644,863</a:t>
                      </a:r>
                    </a:p>
                  </a:txBody>
                  <a:tcPr anchor="ctr"/>
                </a:tc>
                <a:tc>
                  <a:txBody>
                    <a:bodyPr/>
                    <a:lstStyle/>
                    <a:p>
                      <a:endParaRPr lang="en-US" sz="1600"/>
                    </a:p>
                  </a:txBody>
                  <a:tcPr anchor="ctr"/>
                </a:tc>
                <a:extLst>
                  <a:ext uri="{0D108BD9-81ED-4DB2-BD59-A6C34878D82A}">
                    <a16:rowId xmlns:a16="http://schemas.microsoft.com/office/drawing/2014/main" val="3383692083"/>
                  </a:ext>
                </a:extLst>
              </a:tr>
              <a:tr h="274320">
                <a:tc>
                  <a:txBody>
                    <a:bodyPr/>
                    <a:lstStyle/>
                    <a:p>
                      <a:r>
                        <a:rPr lang="en-US" sz="1600"/>
                        <a:t>Meeting Expenses</a:t>
                      </a:r>
                    </a:p>
                  </a:txBody>
                  <a:tcPr anchor="ctr"/>
                </a:tc>
                <a:tc>
                  <a:txBody>
                    <a:bodyPr/>
                    <a:lstStyle/>
                    <a:p>
                      <a:pPr algn="r"/>
                      <a:r>
                        <a:rPr lang="en-US" sz="1600"/>
                        <a:t>$ 3,079,713</a:t>
                      </a:r>
                    </a:p>
                  </a:txBody>
                  <a:tcPr anchor="ctr"/>
                </a:tc>
                <a:tc>
                  <a:txBody>
                    <a:bodyPr/>
                    <a:lstStyle/>
                    <a:p>
                      <a:endParaRPr lang="en-US" sz="1600"/>
                    </a:p>
                  </a:txBody>
                  <a:tcPr anchor="ctr"/>
                </a:tc>
                <a:extLst>
                  <a:ext uri="{0D108BD9-81ED-4DB2-BD59-A6C34878D82A}">
                    <a16:rowId xmlns:a16="http://schemas.microsoft.com/office/drawing/2014/main" val="1262561554"/>
                  </a:ext>
                </a:extLst>
              </a:tr>
              <a:tr h="274320">
                <a:tc>
                  <a:txBody>
                    <a:bodyPr/>
                    <a:lstStyle/>
                    <a:p>
                      <a:r>
                        <a:rPr lang="en-US" sz="1600"/>
                        <a:t>Net Surplus (Deficit)</a:t>
                      </a:r>
                    </a:p>
                  </a:txBody>
                  <a:tcPr anchor="ctr"/>
                </a:tc>
                <a:tc>
                  <a:txBody>
                    <a:bodyPr/>
                    <a:lstStyle/>
                    <a:p>
                      <a:pPr marL="0" marR="0" lvl="0" indent="0" algn="r" defTabSz="411470" rtl="0" eaLnBrk="1" fontAlgn="auto" latinLnBrk="0" hangingPunct="1">
                        <a:lnSpc>
                          <a:spcPct val="100000"/>
                        </a:lnSpc>
                        <a:spcBef>
                          <a:spcPts val="0"/>
                        </a:spcBef>
                        <a:spcAft>
                          <a:spcPts val="0"/>
                        </a:spcAft>
                        <a:buClrTx/>
                        <a:buSzTx/>
                        <a:buFontTx/>
                        <a:buNone/>
                        <a:tabLst/>
                        <a:defRPr/>
                      </a:pPr>
                      <a:r>
                        <a:rPr lang="en-US" sz="1600"/>
                        <a:t>$    565,150</a:t>
                      </a:r>
                    </a:p>
                  </a:txBody>
                  <a:tcPr anchor="ctr"/>
                </a:tc>
                <a:tc>
                  <a:txBody>
                    <a:bodyPr/>
                    <a:lstStyle/>
                    <a:p>
                      <a:endParaRPr lang="en-US" sz="1600"/>
                    </a:p>
                  </a:txBody>
                  <a:tcPr anchor="ctr"/>
                </a:tc>
                <a:extLst>
                  <a:ext uri="{0D108BD9-81ED-4DB2-BD59-A6C34878D82A}">
                    <a16:rowId xmlns:a16="http://schemas.microsoft.com/office/drawing/2014/main" val="2360196838"/>
                  </a:ext>
                </a:extLst>
              </a:tr>
            </a:tbl>
          </a:graphicData>
        </a:graphic>
      </p:graphicFrame>
      <p:graphicFrame>
        <p:nvGraphicFramePr>
          <p:cNvPr id="6" name="Table 5">
            <a:extLst>
              <a:ext uri="{FF2B5EF4-FFF2-40B4-BE49-F238E27FC236}">
                <a16:creationId xmlns:a16="http://schemas.microsoft.com/office/drawing/2014/main" id="{27416D9F-42B2-8B4A-B93A-F0D1043A2CFF}"/>
              </a:ext>
            </a:extLst>
          </p:cNvPr>
          <p:cNvGraphicFramePr>
            <a:graphicFrameLocks noGrp="1"/>
          </p:cNvGraphicFramePr>
          <p:nvPr>
            <p:extLst>
              <p:ext uri="{D42A27DB-BD31-4B8C-83A1-F6EECF244321}">
                <p14:modId xmlns:p14="http://schemas.microsoft.com/office/powerpoint/2010/main" val="1902206329"/>
              </p:ext>
            </p:extLst>
          </p:nvPr>
        </p:nvGraphicFramePr>
        <p:xfrm>
          <a:off x="571500" y="2944927"/>
          <a:ext cx="8208227" cy="3596640"/>
        </p:xfrm>
        <a:graphic>
          <a:graphicData uri="http://schemas.openxmlformats.org/drawingml/2006/table">
            <a:tbl>
              <a:tblPr firstRow="1" bandRow="1">
                <a:tableStyleId>{F5AB1C69-6EDB-4FF4-983F-18BD219EF322}</a:tableStyleId>
              </a:tblPr>
              <a:tblGrid>
                <a:gridCol w="2073567">
                  <a:extLst>
                    <a:ext uri="{9D8B030D-6E8A-4147-A177-3AD203B41FA5}">
                      <a16:colId xmlns:a16="http://schemas.microsoft.com/office/drawing/2014/main" val="1401576691"/>
                    </a:ext>
                  </a:extLst>
                </a:gridCol>
                <a:gridCol w="6134660">
                  <a:extLst>
                    <a:ext uri="{9D8B030D-6E8A-4147-A177-3AD203B41FA5}">
                      <a16:colId xmlns:a16="http://schemas.microsoft.com/office/drawing/2014/main" val="3415796858"/>
                    </a:ext>
                  </a:extLst>
                </a:gridCol>
              </a:tblGrid>
              <a:tr h="334275">
                <a:tc gridSpan="2">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b="1"/>
                        <a:t>Meeting</a:t>
                      </a:r>
                      <a:endParaRPr lang="en-US" sz="1600">
                        <a:ea typeface="Calibri" panose="020F0502020204030204" pitchFamily="34" charset="0"/>
                        <a:cs typeface="Times New Roman" panose="02020603050405020304" pitchFamily="18" charset="0"/>
                      </a:endParaRPr>
                    </a:p>
                  </a:txBody>
                  <a:tcPr anchor="ctr"/>
                </a:tc>
                <a:tc hMerge="1">
                  <a:txBody>
                    <a:bodyPr/>
                    <a:lstStyle/>
                    <a:p>
                      <a:endParaRPr lang="en-US"/>
                    </a:p>
                  </a:txBody>
                  <a:tcPr/>
                </a:tc>
                <a:extLst>
                  <a:ext uri="{0D108BD9-81ED-4DB2-BD59-A6C34878D82A}">
                    <a16:rowId xmlns:a16="http://schemas.microsoft.com/office/drawing/2014/main" val="3437744784"/>
                  </a:ext>
                </a:extLst>
              </a:tr>
              <a:tr h="274320">
                <a:tc>
                  <a:txBody>
                    <a:bodyPr/>
                    <a:lstStyle/>
                    <a:p>
                      <a:pPr algn="l"/>
                      <a:r>
                        <a:rPr lang="en-US" sz="1600"/>
                        <a:t>CONTE</a:t>
                      </a:r>
                    </a:p>
                  </a:txBody>
                  <a:tcPr anchor="ctr"/>
                </a:tc>
                <a:tc>
                  <a:txBody>
                    <a:bodyPr/>
                    <a:lstStyle/>
                    <a:p>
                      <a:pPr algn="l">
                        <a:lnSpc>
                          <a:spcPct val="107000"/>
                        </a:lnSpc>
                        <a:tabLst>
                          <a:tab pos="1939925" algn="l"/>
                        </a:tabLst>
                      </a:pPr>
                      <a:r>
                        <a:rPr lang="en-US" sz="1600"/>
                        <a:t>Cancelled without penalty – virtual</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3383692083"/>
                  </a:ext>
                </a:extLst>
              </a:tr>
              <a:tr h="274320">
                <a:tc>
                  <a:txBody>
                    <a:bodyPr/>
                    <a:lstStyle/>
                    <a:p>
                      <a:pPr algn="l"/>
                      <a:r>
                        <a:rPr lang="en-US" sz="1600"/>
                        <a:t>Student Conference</a:t>
                      </a:r>
                    </a:p>
                  </a:txBody>
                  <a:tcPr anchor="ctr"/>
                </a:tc>
                <a:tc>
                  <a:txBody>
                    <a:bodyPr/>
                    <a:lstStyle/>
                    <a:p>
                      <a:pPr algn="l">
                        <a:lnSpc>
                          <a:spcPct val="107000"/>
                        </a:lnSpc>
                        <a:tabLst>
                          <a:tab pos="1939925" algn="l"/>
                        </a:tabLst>
                      </a:pPr>
                      <a:r>
                        <a:rPr lang="en-US" sz="1600"/>
                        <a:t>Cancelled without additional penalty from 2020 – virtual</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262561554"/>
                  </a:ext>
                </a:extLst>
              </a:tr>
              <a:tr h="274320">
                <a:tc>
                  <a:txBody>
                    <a:bodyPr/>
                    <a:lstStyle/>
                    <a:p>
                      <a:pPr algn="l"/>
                      <a:r>
                        <a:rPr lang="en-US" sz="1600"/>
                        <a:t>Annual Meeting</a:t>
                      </a:r>
                    </a:p>
                  </a:txBody>
                  <a:tcPr anchor="ctr"/>
                </a:tc>
                <a:tc>
                  <a:txBody>
                    <a:bodyPr/>
                    <a:lstStyle/>
                    <a:p>
                      <a:pPr algn="l">
                        <a:lnSpc>
                          <a:spcPct val="107000"/>
                        </a:lnSpc>
                        <a:tabLst>
                          <a:tab pos="1939925" algn="l"/>
                        </a:tabLst>
                      </a:pPr>
                      <a:r>
                        <a:rPr lang="en-US" sz="1600"/>
                        <a:t>Exercised force majeure option – virtual (NPIC&amp;HMIT Embedded)</a:t>
                      </a:r>
                    </a:p>
                  </a:txBody>
                  <a:tcPr anchor="ctr"/>
                </a:tc>
                <a:extLst>
                  <a:ext uri="{0D108BD9-81ED-4DB2-BD59-A6C34878D82A}">
                    <a16:rowId xmlns:a16="http://schemas.microsoft.com/office/drawing/2014/main" val="2360196838"/>
                  </a:ext>
                </a:extLst>
              </a:tr>
              <a:tr h="274320">
                <a:tc>
                  <a:txBody>
                    <a:bodyPr/>
                    <a:lstStyle/>
                    <a:p>
                      <a:pPr algn="l"/>
                      <a:r>
                        <a:rPr lang="en-US" sz="1600"/>
                        <a:t>UWC</a:t>
                      </a:r>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t>Planned to be in-person</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924511648"/>
                  </a:ext>
                </a:extLst>
              </a:tr>
              <a:tr h="274320">
                <a:tc>
                  <a:txBody>
                    <a:bodyPr/>
                    <a:lstStyle/>
                    <a:p>
                      <a:pPr algn="l"/>
                      <a:r>
                        <a:rPr lang="en-US" sz="1600"/>
                        <a:t>ICRS 14/RPSD </a:t>
                      </a:r>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t>Cancelled with penalty - $93,437.50 </a:t>
                      </a:r>
                      <a:r>
                        <a:rPr lang="en-US" sz="1600" i="1"/>
                        <a:t>(rescheduled for 2022, 50% of cancellation fee will be applied to 2022 Meeting)</a:t>
                      </a:r>
                    </a:p>
                  </a:txBody>
                  <a:tcPr anchor="ctr"/>
                </a:tc>
                <a:extLst>
                  <a:ext uri="{0D108BD9-81ED-4DB2-BD59-A6C34878D82A}">
                    <a16:rowId xmlns:a16="http://schemas.microsoft.com/office/drawing/2014/main" val="4003515799"/>
                  </a:ext>
                </a:extLst>
              </a:tr>
              <a:tr h="274320">
                <a:tc>
                  <a:txBody>
                    <a:bodyPr/>
                    <a:lstStyle/>
                    <a:p>
                      <a:pPr algn="l"/>
                      <a:r>
                        <a:rPr lang="en-US" sz="1600"/>
                        <a:t>M&amp;C</a:t>
                      </a:r>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t>Planned to be in-person</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4148016568"/>
                  </a:ext>
                </a:extLst>
              </a:tr>
              <a:tr h="274320">
                <a:tc>
                  <a:txBody>
                    <a:bodyPr/>
                    <a:lstStyle/>
                    <a:p>
                      <a:pPr algn="l"/>
                      <a:r>
                        <a:rPr lang="en-US" sz="1600"/>
                        <a:t>PSA</a:t>
                      </a:r>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t>Planned to be in-person</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126154807"/>
                  </a:ext>
                </a:extLst>
              </a:tr>
              <a:tr h="274320">
                <a:tc>
                  <a:txBody>
                    <a:bodyPr/>
                    <a:lstStyle/>
                    <a:p>
                      <a:pPr algn="l"/>
                      <a:r>
                        <a:rPr lang="en-US" sz="1600"/>
                        <a:t>YPC</a:t>
                      </a:r>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t>Separated from Winter Meeting due to date shift – virtual</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431354662"/>
                  </a:ext>
                </a:extLst>
              </a:tr>
              <a:tr h="274320">
                <a:tc>
                  <a:txBody>
                    <a:bodyPr/>
                    <a:lstStyle/>
                    <a:p>
                      <a:pPr algn="l"/>
                      <a:r>
                        <a:rPr lang="en-US" sz="1600"/>
                        <a:t>Winter</a:t>
                      </a:r>
                    </a:p>
                  </a:txBody>
                  <a:tcPr anchor="ctr"/>
                </a:tc>
                <a:tc>
                  <a:txBody>
                    <a:bodyPr/>
                    <a:lstStyle/>
                    <a:p>
                      <a:pPr marL="0" marR="0" lvl="0" indent="0" algn="l" defTabSz="411470" rtl="0" eaLnBrk="1" fontAlgn="auto" latinLnBrk="0" hangingPunct="1">
                        <a:lnSpc>
                          <a:spcPct val="100000"/>
                        </a:lnSpc>
                        <a:spcBef>
                          <a:spcPts val="0"/>
                        </a:spcBef>
                        <a:spcAft>
                          <a:spcPts val="0"/>
                        </a:spcAft>
                        <a:buClrTx/>
                        <a:buSzTx/>
                        <a:buFontTx/>
                        <a:buNone/>
                        <a:tabLst/>
                        <a:defRPr/>
                      </a:pPr>
                      <a:r>
                        <a:rPr lang="en-US" sz="1600"/>
                        <a:t>Planned to be in-person (DESD Embedded) (</a:t>
                      </a:r>
                      <a:r>
                        <a:rPr lang="en-US" sz="1600" err="1"/>
                        <a:t>AccApp</a:t>
                      </a:r>
                      <a:r>
                        <a:rPr lang="en-US" sz="1600"/>
                        <a:t> Embedded)</a:t>
                      </a:r>
                      <a:endParaRPr lang="en-US" sz="1600">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738674715"/>
                  </a:ext>
                </a:extLst>
              </a:tr>
            </a:tbl>
          </a:graphicData>
        </a:graphic>
      </p:graphicFrame>
      <p:sp>
        <p:nvSpPr>
          <p:cNvPr id="7" name="Rectangle 6">
            <a:extLst>
              <a:ext uri="{FF2B5EF4-FFF2-40B4-BE49-F238E27FC236}">
                <a16:creationId xmlns:a16="http://schemas.microsoft.com/office/drawing/2014/main" id="{FC23DAE3-6ED0-D543-B935-7995754BDADD}"/>
              </a:ext>
            </a:extLst>
          </p:cNvPr>
          <p:cNvSpPr/>
          <p:nvPr/>
        </p:nvSpPr>
        <p:spPr>
          <a:xfrm>
            <a:off x="481585" y="2538612"/>
            <a:ext cx="1550424" cy="276999"/>
          </a:xfrm>
          <a:prstGeom prst="rect">
            <a:avLst/>
          </a:prstGeom>
        </p:spPr>
        <p:txBody>
          <a:bodyPr wrap="none">
            <a:spAutoFit/>
          </a:bodyPr>
          <a:lstStyle/>
          <a:p>
            <a:pPr lvl="0" defTabSz="411470">
              <a:defRPr/>
            </a:pPr>
            <a:r>
              <a:rPr lang="en-US" sz="1200" i="1">
                <a:ea typeface="Calibri" panose="020F0502020204030204" pitchFamily="34" charset="0"/>
                <a:cs typeface="Times New Roman" panose="02020603050405020304" pitchFamily="18" charset="0"/>
              </a:rPr>
              <a:t>Includes Staff Labor</a:t>
            </a:r>
            <a:endParaRPr lang="en-US" sz="120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66168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34C49E-4F71-374C-9A43-54806F4C24A4}"/>
              </a:ext>
            </a:extLst>
          </p:cNvPr>
          <p:cNvSpPr/>
          <p:nvPr/>
        </p:nvSpPr>
        <p:spPr>
          <a:xfrm>
            <a:off x="480338" y="631057"/>
            <a:ext cx="2515369" cy="523220"/>
          </a:xfrm>
          <a:prstGeom prst="rect">
            <a:avLst/>
          </a:prstGeom>
        </p:spPr>
        <p:txBody>
          <a:bodyPr wrap="none">
            <a:spAutoFit/>
          </a:bodyPr>
          <a:lstStyle/>
          <a:p>
            <a:r>
              <a:rPr lang="en-US" sz="2800">
                <a:solidFill>
                  <a:srgbClr val="004B98"/>
                </a:solidFill>
                <a:cs typeface="Times New Roman" panose="02020603050405020304" pitchFamily="18" charset="0"/>
              </a:rPr>
              <a:t>Website Users</a:t>
            </a:r>
            <a:endParaRPr lang="en-US" sz="2800">
              <a:solidFill>
                <a:srgbClr val="004B98"/>
              </a:solidFill>
            </a:endParaRPr>
          </a:p>
        </p:txBody>
      </p:sp>
      <p:graphicFrame>
        <p:nvGraphicFramePr>
          <p:cNvPr id="12" name="Chart 11">
            <a:extLst>
              <a:ext uri="{FF2B5EF4-FFF2-40B4-BE49-F238E27FC236}">
                <a16:creationId xmlns:a16="http://schemas.microsoft.com/office/drawing/2014/main" id="{1F82A003-1675-9F4B-B9DF-133AD8F452E4}"/>
              </a:ext>
            </a:extLst>
          </p:cNvPr>
          <p:cNvGraphicFramePr>
            <a:graphicFrameLocks/>
          </p:cNvGraphicFramePr>
          <p:nvPr>
            <p:extLst>
              <p:ext uri="{D42A27DB-BD31-4B8C-83A1-F6EECF244321}">
                <p14:modId xmlns:p14="http://schemas.microsoft.com/office/powerpoint/2010/main" val="1300204728"/>
              </p:ext>
            </p:extLst>
          </p:nvPr>
        </p:nvGraphicFramePr>
        <p:xfrm>
          <a:off x="480059" y="1249680"/>
          <a:ext cx="8375435" cy="517398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1">
            <a:extLst>
              <a:ext uri="{FF2B5EF4-FFF2-40B4-BE49-F238E27FC236}">
                <a16:creationId xmlns:a16="http://schemas.microsoft.com/office/drawing/2014/main" id="{7111FF7C-6082-6442-886A-F2A6CDF1CAAE}"/>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INFORMATION TECHNOLOGY</a:t>
            </a:r>
            <a:endParaRPr lang="en-US" sz="2400">
              <a:solidFill>
                <a:schemeClr val="tx2"/>
              </a:solidFill>
            </a:endParaRPr>
          </a:p>
        </p:txBody>
      </p:sp>
    </p:spTree>
    <p:extLst>
      <p:ext uri="{BB962C8B-B14F-4D97-AF65-F5344CB8AC3E}">
        <p14:creationId xmlns:p14="http://schemas.microsoft.com/office/powerpoint/2010/main" val="3133243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B7B3D1-3DE0-3E49-914E-0F486D36E54D}"/>
              </a:ext>
            </a:extLst>
          </p:cNvPr>
          <p:cNvSpPr txBox="1">
            <a:spLocks/>
          </p:cNvSpPr>
          <p:nvPr/>
        </p:nvSpPr>
        <p:spPr>
          <a:xfrm>
            <a:off x="480402" y="635087"/>
            <a:ext cx="8229600" cy="1143000"/>
          </a:xfrm>
          <a:prstGeom prst="rect">
            <a:avLst/>
          </a:prstGeom>
        </p:spPr>
        <p:txBody>
          <a:bodyPr>
            <a:noAutofit/>
          </a:bodyPr>
          <a:lstStyle>
            <a:lvl1pPr algn="l" defTabSz="411470" rtl="0" eaLnBrk="1" latinLnBrk="0" hangingPunct="1">
              <a:spcBef>
                <a:spcPct val="0"/>
              </a:spcBef>
              <a:buNone/>
              <a:defRPr sz="3240" kern="1200">
                <a:solidFill>
                  <a:schemeClr val="tx1"/>
                </a:solidFill>
                <a:latin typeface="+mj-lt"/>
                <a:ea typeface="+mj-ea"/>
                <a:cs typeface="+mj-cs"/>
              </a:defRPr>
            </a:lvl1pPr>
          </a:lstStyle>
          <a:p>
            <a:r>
              <a:rPr lang="en-US" sz="2800">
                <a:solidFill>
                  <a:srgbClr val="004B98"/>
                </a:solidFill>
              </a:rPr>
              <a:t>Weekly Newswire email statistics</a:t>
            </a:r>
            <a:br>
              <a:rPr lang="en-US" sz="2800">
                <a:solidFill>
                  <a:srgbClr val="004B98"/>
                </a:solidFill>
              </a:rPr>
            </a:br>
            <a:endParaRPr lang="en-US" sz="2800">
              <a:solidFill>
                <a:srgbClr val="004B98"/>
              </a:solidFill>
            </a:endParaRPr>
          </a:p>
        </p:txBody>
      </p:sp>
      <p:graphicFrame>
        <p:nvGraphicFramePr>
          <p:cNvPr id="4" name="Chart 3">
            <a:extLst>
              <a:ext uri="{FF2B5EF4-FFF2-40B4-BE49-F238E27FC236}">
                <a16:creationId xmlns:a16="http://schemas.microsoft.com/office/drawing/2014/main" id="{8D9D6102-7287-0A48-A580-A83C82902C87}"/>
              </a:ext>
            </a:extLst>
          </p:cNvPr>
          <p:cNvGraphicFramePr>
            <a:graphicFrameLocks/>
          </p:cNvGraphicFramePr>
          <p:nvPr>
            <p:extLst>
              <p:ext uri="{D42A27DB-BD31-4B8C-83A1-F6EECF244321}">
                <p14:modId xmlns:p14="http://schemas.microsoft.com/office/powerpoint/2010/main" val="862564774"/>
              </p:ext>
            </p:extLst>
          </p:nvPr>
        </p:nvGraphicFramePr>
        <p:xfrm>
          <a:off x="571500" y="1404398"/>
          <a:ext cx="8001000" cy="436217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26BA3252-63BC-8C43-8F19-02E9DC942F40}"/>
              </a:ext>
            </a:extLst>
          </p:cNvPr>
          <p:cNvSpPr txBox="1"/>
          <p:nvPr/>
        </p:nvSpPr>
        <p:spPr>
          <a:xfrm>
            <a:off x="482885" y="6020406"/>
            <a:ext cx="3366178" cy="276999"/>
          </a:xfrm>
          <a:prstGeom prst="rect">
            <a:avLst/>
          </a:prstGeom>
          <a:noFill/>
        </p:spPr>
        <p:txBody>
          <a:bodyPr wrap="none" rtlCol="0">
            <a:spAutoFit/>
          </a:bodyPr>
          <a:lstStyle/>
          <a:p>
            <a:r>
              <a:rPr lang="en-US" sz="1200"/>
              <a:t>First email on May 16, 2020 through April 2021</a:t>
            </a:r>
          </a:p>
        </p:txBody>
      </p:sp>
      <p:sp>
        <p:nvSpPr>
          <p:cNvPr id="7" name="Title 1">
            <a:extLst>
              <a:ext uri="{FF2B5EF4-FFF2-40B4-BE49-F238E27FC236}">
                <a16:creationId xmlns:a16="http://schemas.microsoft.com/office/drawing/2014/main" id="{F1217611-D3F2-DB4B-808D-4A559691DE21}"/>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PUBLICATIONS</a:t>
            </a:r>
            <a:endParaRPr lang="en-US" sz="2400">
              <a:solidFill>
                <a:schemeClr val="tx2"/>
              </a:solidFill>
            </a:endParaRPr>
          </a:p>
        </p:txBody>
      </p:sp>
    </p:spTree>
    <p:extLst>
      <p:ext uri="{BB962C8B-B14F-4D97-AF65-F5344CB8AC3E}">
        <p14:creationId xmlns:p14="http://schemas.microsoft.com/office/powerpoint/2010/main" val="4051739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2">
            <a:extLst>
              <a:ext uri="{FF2B5EF4-FFF2-40B4-BE49-F238E27FC236}">
                <a16:creationId xmlns:a16="http://schemas.microsoft.com/office/drawing/2014/main" id="{27554A3C-8E57-3B4D-8CC9-A54ACEA13472}"/>
              </a:ext>
            </a:extLst>
          </p:cNvPr>
          <p:cNvGraphicFramePr>
            <a:graphicFrameLocks/>
          </p:cNvGraphicFramePr>
          <p:nvPr>
            <p:extLst>
              <p:ext uri="{D42A27DB-BD31-4B8C-83A1-F6EECF244321}">
                <p14:modId xmlns:p14="http://schemas.microsoft.com/office/powerpoint/2010/main" val="4164808466"/>
              </p:ext>
            </p:extLst>
          </p:nvPr>
        </p:nvGraphicFramePr>
        <p:xfrm>
          <a:off x="571500" y="1287780"/>
          <a:ext cx="8016240" cy="4762500"/>
        </p:xfrm>
        <a:graphic>
          <a:graphicData uri="http://schemas.openxmlformats.org/drawingml/2006/chart">
            <c:chart xmlns:c="http://schemas.openxmlformats.org/drawingml/2006/chart" xmlns:r="http://schemas.openxmlformats.org/officeDocument/2006/relationships" r:id="rId3"/>
          </a:graphicData>
        </a:graphic>
      </p:graphicFrame>
      <p:sp>
        <p:nvSpPr>
          <p:cNvPr id="5" name="Title 1">
            <a:extLst>
              <a:ext uri="{FF2B5EF4-FFF2-40B4-BE49-F238E27FC236}">
                <a16:creationId xmlns:a16="http://schemas.microsoft.com/office/drawing/2014/main" id="{A1EAF80E-15DF-C240-83F0-FAAFE9FA73A5}"/>
              </a:ext>
            </a:extLst>
          </p:cNvPr>
          <p:cNvSpPr txBox="1">
            <a:spLocks/>
          </p:cNvSpPr>
          <p:nvPr/>
        </p:nvSpPr>
        <p:spPr>
          <a:xfrm>
            <a:off x="465162" y="634901"/>
            <a:ext cx="8229600" cy="598237"/>
          </a:xfrm>
          <a:prstGeom prst="rect">
            <a:avLst/>
          </a:prstGeom>
        </p:spPr>
        <p:txBody>
          <a:bodyPr>
            <a:noAutofit/>
          </a:bodyPr>
          <a:lstStyle>
            <a:lvl1pPr algn="l" defTabSz="411470" rtl="0" eaLnBrk="1" latinLnBrk="0" hangingPunct="1">
              <a:spcBef>
                <a:spcPct val="0"/>
              </a:spcBef>
              <a:buNone/>
              <a:defRPr sz="3240" kern="1200">
                <a:solidFill>
                  <a:schemeClr val="tx1"/>
                </a:solidFill>
                <a:latin typeface="+mj-lt"/>
                <a:ea typeface="+mj-ea"/>
                <a:cs typeface="+mj-cs"/>
              </a:defRPr>
            </a:lvl1pPr>
          </a:lstStyle>
          <a:p>
            <a:r>
              <a:rPr lang="en-US" sz="2800">
                <a:solidFill>
                  <a:srgbClr val="004B98"/>
                </a:solidFill>
              </a:rPr>
              <a:t>Nuclear Newswire Monthly Pageviews</a:t>
            </a:r>
          </a:p>
        </p:txBody>
      </p:sp>
      <p:sp>
        <p:nvSpPr>
          <p:cNvPr id="6" name="Title 1">
            <a:extLst>
              <a:ext uri="{FF2B5EF4-FFF2-40B4-BE49-F238E27FC236}">
                <a16:creationId xmlns:a16="http://schemas.microsoft.com/office/drawing/2014/main" id="{7032D971-B866-174C-84D6-48C46C28DBC9}"/>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PUBLICATIONS</a:t>
            </a:r>
            <a:endParaRPr lang="en-US" sz="2400">
              <a:solidFill>
                <a:schemeClr val="tx2"/>
              </a:solidFill>
            </a:endParaRPr>
          </a:p>
        </p:txBody>
      </p:sp>
    </p:spTree>
    <p:extLst>
      <p:ext uri="{BB962C8B-B14F-4D97-AF65-F5344CB8AC3E}">
        <p14:creationId xmlns:p14="http://schemas.microsoft.com/office/powerpoint/2010/main" val="34618793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3489C987-B79D-0341-B3F7-4D83B42CC676}"/>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ADVERTISING</a:t>
            </a:r>
            <a:endParaRPr lang="en-US" sz="2400">
              <a:solidFill>
                <a:schemeClr val="tx2"/>
              </a:solidFill>
            </a:endParaRPr>
          </a:p>
        </p:txBody>
      </p:sp>
      <p:graphicFrame>
        <p:nvGraphicFramePr>
          <p:cNvPr id="10" name="Chart 9">
            <a:extLst>
              <a:ext uri="{FF2B5EF4-FFF2-40B4-BE49-F238E27FC236}">
                <a16:creationId xmlns:a16="http://schemas.microsoft.com/office/drawing/2014/main" id="{C04E0071-A044-DA44-91C2-1D9A7D8FFB48}"/>
              </a:ext>
            </a:extLst>
          </p:cNvPr>
          <p:cNvGraphicFramePr>
            <a:graphicFrameLocks/>
          </p:cNvGraphicFramePr>
          <p:nvPr>
            <p:extLst>
              <p:ext uri="{D42A27DB-BD31-4B8C-83A1-F6EECF244321}">
                <p14:modId xmlns:p14="http://schemas.microsoft.com/office/powerpoint/2010/main" val="1717483308"/>
              </p:ext>
            </p:extLst>
          </p:nvPr>
        </p:nvGraphicFramePr>
        <p:xfrm>
          <a:off x="571500" y="1363980"/>
          <a:ext cx="7993380" cy="4396740"/>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0">
            <a:extLst>
              <a:ext uri="{FF2B5EF4-FFF2-40B4-BE49-F238E27FC236}">
                <a16:creationId xmlns:a16="http://schemas.microsoft.com/office/drawing/2014/main" id="{5E1ADC3A-BFC7-EA46-990F-70F99FE07E80}"/>
              </a:ext>
            </a:extLst>
          </p:cNvPr>
          <p:cNvSpPr txBox="1"/>
          <p:nvPr/>
        </p:nvSpPr>
        <p:spPr bwMode="auto">
          <a:xfrm>
            <a:off x="466085" y="630225"/>
            <a:ext cx="5199885" cy="523220"/>
          </a:xfrm>
          <a:prstGeom prst="rect">
            <a:avLst/>
          </a:prstGeom>
          <a:noFill/>
        </p:spPr>
        <p:txBody>
          <a:bodyPr wrap="none">
            <a:spAutoFit/>
          </a:bodyPr>
          <a:lstStyle/>
          <a:p>
            <a:pPr eaLnBrk="1" fontAlgn="auto" hangingPunct="1">
              <a:spcBef>
                <a:spcPts val="0"/>
              </a:spcBef>
              <a:spcAft>
                <a:spcPts val="0"/>
              </a:spcAft>
              <a:defRPr/>
            </a:pPr>
            <a:r>
              <a:rPr lang="en-US" sz="2800">
                <a:solidFill>
                  <a:srgbClr val="004B98"/>
                </a:solidFill>
                <a:latin typeface="+mj-lt"/>
                <a:ea typeface="Open Sans Light" panose="020B0306030504020204" pitchFamily="34" charset="0"/>
                <a:cs typeface="Open Sans Light" panose="020B0306030504020204" pitchFamily="34" charset="0"/>
              </a:rPr>
              <a:t>Online Ad Revenue 2018-2021</a:t>
            </a:r>
            <a:r>
              <a:rPr lang="en-US" sz="2800" baseline="30000">
                <a:solidFill>
                  <a:srgbClr val="004B98"/>
                </a:solidFill>
                <a:latin typeface="+mj-lt"/>
                <a:ea typeface="Open Sans Light" panose="020B0306030504020204" pitchFamily="34" charset="0"/>
                <a:cs typeface="Open Sans Light" panose="020B0306030504020204" pitchFamily="34" charset="0"/>
              </a:rPr>
              <a:t>*</a:t>
            </a:r>
          </a:p>
        </p:txBody>
      </p:sp>
      <p:sp>
        <p:nvSpPr>
          <p:cNvPr id="12" name="Rectangle 11">
            <a:extLst>
              <a:ext uri="{FF2B5EF4-FFF2-40B4-BE49-F238E27FC236}">
                <a16:creationId xmlns:a16="http://schemas.microsoft.com/office/drawing/2014/main" id="{066192D4-7259-1D46-A4A6-5296E0E02D8B}"/>
              </a:ext>
            </a:extLst>
          </p:cNvPr>
          <p:cNvSpPr/>
          <p:nvPr/>
        </p:nvSpPr>
        <p:spPr>
          <a:xfrm>
            <a:off x="4945380" y="4156204"/>
            <a:ext cx="3101340" cy="1077218"/>
          </a:xfrm>
          <a:prstGeom prst="rect">
            <a:avLst/>
          </a:prstGeom>
        </p:spPr>
        <p:txBody>
          <a:bodyPr wrap="square">
            <a:spAutoFit/>
          </a:bodyPr>
          <a:lstStyle/>
          <a:p>
            <a:r>
              <a:rPr lang="en-US" sz="1600">
                <a:solidFill>
                  <a:schemeClr val="tx1">
                    <a:lumMod val="95000"/>
                    <a:lumOff val="5000"/>
                  </a:schemeClr>
                </a:solidFill>
              </a:rPr>
              <a:t>Online ad revenue trends </a:t>
            </a:r>
          </a:p>
          <a:p>
            <a:pPr marL="233363" indent="-112713">
              <a:buFont typeface="Arial" panose="020B0604020202020204" pitchFamily="34" charset="0"/>
              <a:buChar char="•"/>
            </a:pPr>
            <a:r>
              <a:rPr lang="en-US" sz="1600">
                <a:solidFill>
                  <a:schemeClr val="tx1">
                    <a:lumMod val="95000"/>
                    <a:lumOff val="5000"/>
                  </a:schemeClr>
                </a:solidFill>
              </a:rPr>
              <a:t>ANS Website</a:t>
            </a:r>
          </a:p>
          <a:p>
            <a:pPr marL="233363" indent="-112713">
              <a:buFont typeface="Arial" panose="020B0604020202020204" pitchFamily="34" charset="0"/>
              <a:buChar char="•"/>
            </a:pPr>
            <a:r>
              <a:rPr lang="en-US" sz="1600">
                <a:solidFill>
                  <a:schemeClr val="tx1">
                    <a:lumMod val="95000"/>
                    <a:lumOff val="5000"/>
                  </a:schemeClr>
                </a:solidFill>
              </a:rPr>
              <a:t>Notes &amp; Deadlines</a:t>
            </a:r>
          </a:p>
          <a:p>
            <a:pPr marL="233363" indent="-112713">
              <a:buFont typeface="Arial" panose="020B0604020202020204" pitchFamily="34" charset="0"/>
              <a:buChar char="•"/>
            </a:pPr>
            <a:r>
              <a:rPr lang="en-US" sz="1600">
                <a:solidFill>
                  <a:schemeClr val="tx1">
                    <a:lumMod val="95000"/>
                    <a:lumOff val="5000"/>
                  </a:schemeClr>
                </a:solidFill>
              </a:rPr>
              <a:t>Nuclear Newswire</a:t>
            </a:r>
          </a:p>
        </p:txBody>
      </p:sp>
      <p:sp>
        <p:nvSpPr>
          <p:cNvPr id="13" name="Rectangle 12">
            <a:extLst>
              <a:ext uri="{FF2B5EF4-FFF2-40B4-BE49-F238E27FC236}">
                <a16:creationId xmlns:a16="http://schemas.microsoft.com/office/drawing/2014/main" id="{FA86F4B3-7E80-C447-8544-FA1E46EF983A}"/>
              </a:ext>
            </a:extLst>
          </p:cNvPr>
          <p:cNvSpPr/>
          <p:nvPr/>
        </p:nvSpPr>
        <p:spPr>
          <a:xfrm>
            <a:off x="487680" y="5803613"/>
            <a:ext cx="4572000" cy="276999"/>
          </a:xfrm>
          <a:prstGeom prst="rect">
            <a:avLst/>
          </a:prstGeom>
        </p:spPr>
        <p:txBody>
          <a:bodyPr>
            <a:spAutoFit/>
          </a:bodyPr>
          <a:lstStyle/>
          <a:p>
            <a:r>
              <a:rPr lang="en-US" sz="1200">
                <a:solidFill>
                  <a:schemeClr val="tx1">
                    <a:lumMod val="95000"/>
                    <a:lumOff val="5000"/>
                  </a:schemeClr>
                </a:solidFill>
              </a:rPr>
              <a:t>*2021 revenue based on ads booked as of 5/26/21</a:t>
            </a:r>
          </a:p>
        </p:txBody>
      </p:sp>
      <p:sp>
        <p:nvSpPr>
          <p:cNvPr id="14" name="TextBox 13">
            <a:extLst>
              <a:ext uri="{FF2B5EF4-FFF2-40B4-BE49-F238E27FC236}">
                <a16:creationId xmlns:a16="http://schemas.microsoft.com/office/drawing/2014/main" id="{9CB0AF9B-6EE5-E540-A34F-A8F74BCA38CE}"/>
              </a:ext>
            </a:extLst>
          </p:cNvPr>
          <p:cNvSpPr txBox="1"/>
          <p:nvPr/>
        </p:nvSpPr>
        <p:spPr>
          <a:xfrm>
            <a:off x="502920" y="5996940"/>
            <a:ext cx="492443" cy="276999"/>
          </a:xfrm>
          <a:prstGeom prst="rect">
            <a:avLst/>
          </a:prstGeom>
          <a:noFill/>
        </p:spPr>
        <p:txBody>
          <a:bodyPr wrap="none" rtlCol="0">
            <a:spAutoFit/>
          </a:bodyPr>
          <a:lstStyle/>
          <a:p>
            <a:r>
              <a:rPr lang="en-US" sz="1200"/>
              <a:t>YTD</a:t>
            </a:r>
          </a:p>
        </p:txBody>
      </p:sp>
    </p:spTree>
    <p:extLst>
      <p:ext uri="{BB962C8B-B14F-4D97-AF65-F5344CB8AC3E}">
        <p14:creationId xmlns:p14="http://schemas.microsoft.com/office/powerpoint/2010/main" val="2048233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D215ECA-65BB-6948-A3F9-460EC6D59248}"/>
              </a:ext>
            </a:extLst>
          </p:cNvPr>
          <p:cNvSpPr txBox="1"/>
          <p:nvPr/>
        </p:nvSpPr>
        <p:spPr>
          <a:xfrm>
            <a:off x="464991" y="629858"/>
            <a:ext cx="2425664" cy="739305"/>
          </a:xfrm>
          <a:prstGeom prst="rect">
            <a:avLst/>
          </a:prstGeom>
          <a:noFill/>
        </p:spPr>
        <p:txBody>
          <a:bodyPr wrap="none" rtlCol="0">
            <a:spAutoFit/>
          </a:bodyPr>
          <a:lstStyle/>
          <a:p>
            <a:pPr>
              <a:defRPr/>
            </a:pPr>
            <a:r>
              <a:rPr lang="en-US" sz="2800">
                <a:solidFill>
                  <a:srgbClr val="004B98"/>
                </a:solidFill>
                <a:latin typeface="+mj-lt"/>
                <a:ea typeface="Open Sans Light" panose="020B0306030504020204" pitchFamily="34" charset="0"/>
                <a:cs typeface="Open Sans Light" panose="020B0306030504020204" pitchFamily="34" charset="0"/>
              </a:rPr>
              <a:t>Earned Media</a:t>
            </a:r>
          </a:p>
          <a:p>
            <a:endParaRPr lang="en-US"/>
          </a:p>
        </p:txBody>
      </p:sp>
      <p:graphicFrame>
        <p:nvGraphicFramePr>
          <p:cNvPr id="4" name="Chart 3">
            <a:extLst>
              <a:ext uri="{FF2B5EF4-FFF2-40B4-BE49-F238E27FC236}">
                <a16:creationId xmlns:a16="http://schemas.microsoft.com/office/drawing/2014/main" id="{34D5C77F-8A2E-9340-A7F1-680CFFD8C0EF}"/>
              </a:ext>
            </a:extLst>
          </p:cNvPr>
          <p:cNvGraphicFramePr/>
          <p:nvPr>
            <p:extLst>
              <p:ext uri="{D42A27DB-BD31-4B8C-83A1-F6EECF244321}">
                <p14:modId xmlns:p14="http://schemas.microsoft.com/office/powerpoint/2010/main" val="3824796440"/>
              </p:ext>
            </p:extLst>
          </p:nvPr>
        </p:nvGraphicFramePr>
        <p:xfrm>
          <a:off x="499783" y="1476937"/>
          <a:ext cx="8321487" cy="4708710"/>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6CA7F075-82F9-214E-84FF-5AB11EEC7B47}"/>
              </a:ext>
            </a:extLst>
          </p:cNvPr>
          <p:cNvSpPr txBox="1"/>
          <p:nvPr/>
        </p:nvSpPr>
        <p:spPr>
          <a:xfrm>
            <a:off x="486669" y="6275906"/>
            <a:ext cx="2428870" cy="276999"/>
          </a:xfrm>
          <a:prstGeom prst="rect">
            <a:avLst/>
          </a:prstGeom>
          <a:noFill/>
        </p:spPr>
        <p:txBody>
          <a:bodyPr wrap="none" rtlCol="0">
            <a:spAutoFit/>
          </a:bodyPr>
          <a:lstStyle/>
          <a:p>
            <a:r>
              <a:rPr lang="en-US" sz="1200"/>
              <a:t>January 1, 2018 to May 28, 2021</a:t>
            </a:r>
          </a:p>
        </p:txBody>
      </p:sp>
      <p:pic>
        <p:nvPicPr>
          <p:cNvPr id="7" name="Picture 6">
            <a:hlinkClick r:id="rId4"/>
            <a:extLst>
              <a:ext uri="{FF2B5EF4-FFF2-40B4-BE49-F238E27FC236}">
                <a16:creationId xmlns:a16="http://schemas.microsoft.com/office/drawing/2014/main" id="{08EAFC5E-3F64-364F-968D-D982A7F9CD3C}"/>
              </a:ext>
            </a:extLst>
          </p:cNvPr>
          <p:cNvPicPr>
            <a:picLocks noChangeAspect="1"/>
          </p:cNvPicPr>
          <p:nvPr/>
        </p:nvPicPr>
        <p:blipFill rotWithShape="1">
          <a:blip r:embed="rId5">
            <a:extLst>
              <a:ext uri="{28A0092B-C50C-407E-A947-70E740481C1C}">
                <a14:useLocalDpi xmlns:a14="http://schemas.microsoft.com/office/drawing/2010/main" val="0"/>
              </a:ext>
            </a:extLst>
          </a:blip>
          <a:srcRect t="8420" b="15156"/>
          <a:stretch/>
        </p:blipFill>
        <p:spPr>
          <a:xfrm>
            <a:off x="5353386" y="1071284"/>
            <a:ext cx="1124597" cy="400904"/>
          </a:xfrm>
          <a:prstGeom prst="rect">
            <a:avLst/>
          </a:prstGeom>
        </p:spPr>
      </p:pic>
      <p:pic>
        <p:nvPicPr>
          <p:cNvPr id="8" name="Picture 7">
            <a:hlinkClick r:id="rId6"/>
            <a:extLst>
              <a:ext uri="{FF2B5EF4-FFF2-40B4-BE49-F238E27FC236}">
                <a16:creationId xmlns:a16="http://schemas.microsoft.com/office/drawing/2014/main" id="{44095F0B-8795-2845-BA84-5DAAF2D3E206}"/>
              </a:ext>
            </a:extLst>
          </p:cNvPr>
          <p:cNvPicPr>
            <a:picLocks noChangeAspect="1"/>
          </p:cNvPicPr>
          <p:nvPr/>
        </p:nvPicPr>
        <p:blipFill rotWithShape="1">
          <a:blip r:embed="rId7">
            <a:extLst>
              <a:ext uri="{28A0092B-C50C-407E-A947-70E740481C1C}">
                <a14:useLocalDpi xmlns:a14="http://schemas.microsoft.com/office/drawing/2010/main" val="0"/>
              </a:ext>
            </a:extLst>
          </a:blip>
          <a:srcRect l="5467" t="22381" r="8361" b="27731"/>
          <a:stretch/>
        </p:blipFill>
        <p:spPr>
          <a:xfrm>
            <a:off x="6571904" y="1034063"/>
            <a:ext cx="1228604" cy="404224"/>
          </a:xfrm>
          <a:prstGeom prst="rect">
            <a:avLst/>
          </a:prstGeom>
        </p:spPr>
      </p:pic>
      <p:pic>
        <p:nvPicPr>
          <p:cNvPr id="9" name="Picture 8">
            <a:hlinkClick r:id="rId8"/>
            <a:extLst>
              <a:ext uri="{FF2B5EF4-FFF2-40B4-BE49-F238E27FC236}">
                <a16:creationId xmlns:a16="http://schemas.microsoft.com/office/drawing/2014/main" id="{7CDD8985-28EA-EC4F-AFF8-CFDBE810371E}"/>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7985868" y="990600"/>
            <a:ext cx="827783" cy="491151"/>
          </a:xfrm>
          <a:prstGeom prst="rect">
            <a:avLst/>
          </a:prstGeom>
        </p:spPr>
      </p:pic>
      <p:pic>
        <p:nvPicPr>
          <p:cNvPr id="10" name="Picture 9" descr="Text&#10;&#10;Description automatically generated">
            <a:extLst>
              <a:ext uri="{FF2B5EF4-FFF2-40B4-BE49-F238E27FC236}">
                <a16:creationId xmlns:a16="http://schemas.microsoft.com/office/drawing/2014/main" id="{824A49FD-798B-C44D-BC5B-B7C1A1ABE13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341583" y="1038766"/>
            <a:ext cx="750242" cy="465940"/>
          </a:xfrm>
          <a:prstGeom prst="rect">
            <a:avLst/>
          </a:prstGeom>
        </p:spPr>
      </p:pic>
      <p:pic>
        <p:nvPicPr>
          <p:cNvPr id="11" name="Picture 10" descr="Logo, company name&#10;&#10;Description automatically generated">
            <a:extLst>
              <a:ext uri="{FF2B5EF4-FFF2-40B4-BE49-F238E27FC236}">
                <a16:creationId xmlns:a16="http://schemas.microsoft.com/office/drawing/2014/main" id="{5DD46C24-69D3-9B4C-A659-985358633FE3}"/>
              </a:ext>
            </a:extLst>
          </p:cNvPr>
          <p:cNvPicPr>
            <a:picLocks noChangeAspect="1"/>
          </p:cNvPicPr>
          <p:nvPr/>
        </p:nvPicPr>
        <p:blipFill rotWithShape="1">
          <a:blip r:embed="rId11">
            <a:extLst>
              <a:ext uri="{28A0092B-C50C-407E-A947-70E740481C1C}">
                <a14:useLocalDpi xmlns:a14="http://schemas.microsoft.com/office/drawing/2010/main" val="0"/>
              </a:ext>
            </a:extLst>
          </a:blip>
          <a:srcRect l="18117" t="16862" r="16748" b="8496"/>
          <a:stretch/>
        </p:blipFill>
        <p:spPr>
          <a:xfrm>
            <a:off x="3441551" y="990600"/>
            <a:ext cx="684191" cy="562273"/>
          </a:xfrm>
          <a:prstGeom prst="rect">
            <a:avLst/>
          </a:prstGeom>
        </p:spPr>
      </p:pic>
      <p:sp>
        <p:nvSpPr>
          <p:cNvPr id="19" name="Title 1">
            <a:extLst>
              <a:ext uri="{FF2B5EF4-FFF2-40B4-BE49-F238E27FC236}">
                <a16:creationId xmlns:a16="http://schemas.microsoft.com/office/drawing/2014/main" id="{82F022F5-5C7D-2441-94C3-B5D96DED87E9}"/>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COMMUNICATIONS</a:t>
            </a:r>
            <a:endParaRPr lang="en-US" sz="2400">
              <a:solidFill>
                <a:schemeClr val="tx2"/>
              </a:solidFill>
            </a:endParaRPr>
          </a:p>
        </p:txBody>
      </p:sp>
      <p:sp>
        <p:nvSpPr>
          <p:cNvPr id="2" name="TextBox 1">
            <a:extLst>
              <a:ext uri="{FF2B5EF4-FFF2-40B4-BE49-F238E27FC236}">
                <a16:creationId xmlns:a16="http://schemas.microsoft.com/office/drawing/2014/main" id="{B7558E57-82D1-4D48-AB93-646EF6C86808}"/>
              </a:ext>
            </a:extLst>
          </p:cNvPr>
          <p:cNvSpPr txBox="1"/>
          <p:nvPr/>
        </p:nvSpPr>
        <p:spPr>
          <a:xfrm>
            <a:off x="7450164" y="6058417"/>
            <a:ext cx="492443" cy="276999"/>
          </a:xfrm>
          <a:prstGeom prst="rect">
            <a:avLst/>
          </a:prstGeom>
          <a:noFill/>
        </p:spPr>
        <p:txBody>
          <a:bodyPr wrap="none" rtlCol="0">
            <a:spAutoFit/>
          </a:bodyPr>
          <a:lstStyle/>
          <a:p>
            <a:r>
              <a:rPr lang="en-US" sz="1200"/>
              <a:t>YTD</a:t>
            </a:r>
          </a:p>
        </p:txBody>
      </p:sp>
    </p:spTree>
    <p:extLst>
      <p:ext uri="{BB962C8B-B14F-4D97-AF65-F5344CB8AC3E}">
        <p14:creationId xmlns:p14="http://schemas.microsoft.com/office/powerpoint/2010/main" val="27415367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602D3028-631E-1B43-84DA-E9ECF46415D1}"/>
              </a:ext>
            </a:extLst>
          </p:cNvPr>
          <p:cNvGraphicFramePr/>
          <p:nvPr>
            <p:extLst>
              <p:ext uri="{D42A27DB-BD31-4B8C-83A1-F6EECF244321}">
                <p14:modId xmlns:p14="http://schemas.microsoft.com/office/powerpoint/2010/main" val="1421746403"/>
              </p:ext>
            </p:extLst>
          </p:nvPr>
        </p:nvGraphicFramePr>
        <p:xfrm>
          <a:off x="481479" y="1400737"/>
          <a:ext cx="4227681" cy="418651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 name="Chart 2">
            <a:extLst>
              <a:ext uri="{FF2B5EF4-FFF2-40B4-BE49-F238E27FC236}">
                <a16:creationId xmlns:a16="http://schemas.microsoft.com/office/drawing/2014/main" id="{E797B70A-06AB-CE44-BC26-1BFA1345960D}"/>
              </a:ext>
            </a:extLst>
          </p:cNvPr>
          <p:cNvGraphicFramePr/>
          <p:nvPr>
            <p:extLst>
              <p:ext uri="{D42A27DB-BD31-4B8C-83A1-F6EECF244321}">
                <p14:modId xmlns:p14="http://schemas.microsoft.com/office/powerpoint/2010/main" val="647413944"/>
              </p:ext>
            </p:extLst>
          </p:nvPr>
        </p:nvGraphicFramePr>
        <p:xfrm>
          <a:off x="4789920" y="1437044"/>
          <a:ext cx="4323600" cy="4171276"/>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554A8063-FF3A-E246-90F0-5D056BD833EA}"/>
              </a:ext>
            </a:extLst>
          </p:cNvPr>
          <p:cNvSpPr txBox="1"/>
          <p:nvPr/>
        </p:nvSpPr>
        <p:spPr>
          <a:xfrm>
            <a:off x="22860" y="5958705"/>
            <a:ext cx="6513723" cy="276999"/>
          </a:xfrm>
          <a:prstGeom prst="rect">
            <a:avLst/>
          </a:prstGeom>
          <a:noFill/>
        </p:spPr>
        <p:txBody>
          <a:bodyPr wrap="square">
            <a:spAutoFit/>
          </a:bodyPr>
          <a:lstStyle/>
          <a:p>
            <a:pPr marL="457200" lvl="1" eaLnBrk="1" fontAlgn="auto" hangingPunct="1">
              <a:spcBef>
                <a:spcPts val="0"/>
              </a:spcBef>
              <a:spcAft>
                <a:spcPts val="0"/>
              </a:spcAft>
              <a:buClr>
                <a:srgbClr val="00FFD9"/>
              </a:buClr>
              <a:defRPr/>
            </a:pPr>
            <a:r>
              <a:rPr lang="en-US" sz="1200">
                <a:ea typeface="Open Sans Light" panose="020B0306030504020204" pitchFamily="34" charset="0"/>
                <a:cs typeface="Open Sans Light" panose="020B0306030504020204" pitchFamily="34" charset="0"/>
              </a:rPr>
              <a:t>Median engagement rate for nonprofits is 0.063%</a:t>
            </a:r>
          </a:p>
        </p:txBody>
      </p:sp>
      <p:sp>
        <p:nvSpPr>
          <p:cNvPr id="8" name="TextBox 7">
            <a:extLst>
              <a:ext uri="{FF2B5EF4-FFF2-40B4-BE49-F238E27FC236}">
                <a16:creationId xmlns:a16="http://schemas.microsoft.com/office/drawing/2014/main" id="{58264CF7-4C67-5B42-ABF8-02755F1DE88F}"/>
              </a:ext>
            </a:extLst>
          </p:cNvPr>
          <p:cNvSpPr txBox="1"/>
          <p:nvPr/>
        </p:nvSpPr>
        <p:spPr>
          <a:xfrm>
            <a:off x="472611" y="629858"/>
            <a:ext cx="2244525" cy="739305"/>
          </a:xfrm>
          <a:prstGeom prst="rect">
            <a:avLst/>
          </a:prstGeom>
          <a:noFill/>
        </p:spPr>
        <p:txBody>
          <a:bodyPr wrap="none" rtlCol="0">
            <a:spAutoFit/>
          </a:bodyPr>
          <a:lstStyle/>
          <a:p>
            <a:pPr>
              <a:defRPr/>
            </a:pPr>
            <a:r>
              <a:rPr lang="en-US" sz="2800">
                <a:solidFill>
                  <a:srgbClr val="004B98"/>
                </a:solidFill>
                <a:latin typeface="+mj-lt"/>
                <a:ea typeface="Open Sans Light" panose="020B0306030504020204" pitchFamily="34" charset="0"/>
                <a:cs typeface="Open Sans Light" panose="020B0306030504020204" pitchFamily="34" charset="0"/>
              </a:rPr>
              <a:t>Social Media</a:t>
            </a:r>
          </a:p>
          <a:p>
            <a:endParaRPr lang="en-US"/>
          </a:p>
        </p:txBody>
      </p:sp>
      <p:sp>
        <p:nvSpPr>
          <p:cNvPr id="6" name="Title 1">
            <a:extLst>
              <a:ext uri="{FF2B5EF4-FFF2-40B4-BE49-F238E27FC236}">
                <a16:creationId xmlns:a16="http://schemas.microsoft.com/office/drawing/2014/main" id="{D2513B76-BB8F-3C4F-9F43-1D0ACAAD47B7}"/>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COMMUNICATIONS</a:t>
            </a:r>
            <a:endParaRPr lang="en-US" sz="2400">
              <a:solidFill>
                <a:schemeClr val="tx2"/>
              </a:solidFill>
            </a:endParaRPr>
          </a:p>
        </p:txBody>
      </p:sp>
    </p:spTree>
    <p:extLst>
      <p:ext uri="{BB962C8B-B14F-4D97-AF65-F5344CB8AC3E}">
        <p14:creationId xmlns:p14="http://schemas.microsoft.com/office/powerpoint/2010/main" val="28484539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8FED584-930E-9041-84DC-96D5190C4C3F}"/>
              </a:ext>
            </a:extLst>
          </p:cNvPr>
          <p:cNvSpPr txBox="1"/>
          <p:nvPr/>
        </p:nvSpPr>
        <p:spPr>
          <a:xfrm>
            <a:off x="130513" y="1065870"/>
            <a:ext cx="6513723" cy="308418"/>
          </a:xfrm>
          <a:prstGeom prst="rect">
            <a:avLst/>
          </a:prstGeom>
          <a:noFill/>
        </p:spPr>
        <p:txBody>
          <a:bodyPr wrap="square">
            <a:spAutoFit/>
          </a:bodyPr>
          <a:lstStyle/>
          <a:p>
            <a:pPr lvl="1" eaLnBrk="1" fontAlgn="auto" hangingPunct="1">
              <a:spcBef>
                <a:spcPts val="0"/>
              </a:spcBef>
              <a:spcAft>
                <a:spcPts val="0"/>
              </a:spcAft>
              <a:buClr>
                <a:srgbClr val="00FFD9"/>
              </a:buClr>
              <a:defRPr/>
            </a:pPr>
            <a:r>
              <a:rPr lang="en-US">
                <a:ea typeface="Open Sans Light" panose="020B0306030504020204" pitchFamily="34" charset="0"/>
                <a:cs typeface="Open Sans Light" panose="020B0306030504020204" pitchFamily="34" charset="0"/>
              </a:rPr>
              <a:t>May 2020 to April 2021</a:t>
            </a:r>
            <a:endParaRPr lang="en-US">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85A5AEFD-8E89-804C-8A02-0FDB529047FF}"/>
              </a:ext>
            </a:extLst>
          </p:cNvPr>
          <p:cNvSpPr txBox="1"/>
          <p:nvPr/>
        </p:nvSpPr>
        <p:spPr bwMode="auto">
          <a:xfrm>
            <a:off x="466085" y="629853"/>
            <a:ext cx="3185487" cy="523220"/>
          </a:xfrm>
          <a:prstGeom prst="rect">
            <a:avLst/>
          </a:prstGeom>
          <a:noFill/>
        </p:spPr>
        <p:txBody>
          <a:bodyPr wrap="none">
            <a:spAutoFit/>
          </a:bodyPr>
          <a:lstStyle/>
          <a:p>
            <a:pPr>
              <a:defRPr/>
            </a:pPr>
            <a:r>
              <a:rPr lang="en-US" sz="2800">
                <a:solidFill>
                  <a:srgbClr val="004B98"/>
                </a:solidFill>
                <a:latin typeface="+mj-lt"/>
                <a:ea typeface="Open Sans Light" panose="020B0306030504020204" pitchFamily="34" charset="0"/>
                <a:cs typeface="Open Sans Light" panose="020B0306030504020204" pitchFamily="34" charset="0"/>
              </a:rPr>
              <a:t>LinkedIn</a:t>
            </a:r>
            <a:r>
              <a:rPr lang="en-US" sz="2800">
                <a:solidFill>
                  <a:srgbClr val="004B98"/>
                </a:solidFill>
                <a:ea typeface="Open Sans Light" panose="020B0306030504020204" pitchFamily="34" charset="0"/>
                <a:cs typeface="Open Sans Light" panose="020B0306030504020204" pitchFamily="34" charset="0"/>
              </a:rPr>
              <a:t> Followers</a:t>
            </a:r>
            <a:endParaRPr lang="en-US" sz="2800">
              <a:solidFill>
                <a:srgbClr val="004B98"/>
              </a:solidFill>
              <a:latin typeface="+mj-lt"/>
              <a:ea typeface="Open Sans Light" panose="020B0306030504020204" pitchFamily="34" charset="0"/>
              <a:cs typeface="Open Sans Light" panose="020B0306030504020204" pitchFamily="34" charset="0"/>
            </a:endParaRPr>
          </a:p>
        </p:txBody>
      </p:sp>
      <p:sp>
        <p:nvSpPr>
          <p:cNvPr id="6" name="Title 1">
            <a:extLst>
              <a:ext uri="{FF2B5EF4-FFF2-40B4-BE49-F238E27FC236}">
                <a16:creationId xmlns:a16="http://schemas.microsoft.com/office/drawing/2014/main" id="{B4048708-4FAB-254A-8DD2-A54297C9C448}"/>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COMMUNICATIONS</a:t>
            </a:r>
            <a:endParaRPr lang="en-US" sz="2400">
              <a:solidFill>
                <a:schemeClr val="tx2"/>
              </a:solidFill>
            </a:endParaRPr>
          </a:p>
        </p:txBody>
      </p:sp>
      <p:grpSp>
        <p:nvGrpSpPr>
          <p:cNvPr id="24" name="Group 23">
            <a:extLst>
              <a:ext uri="{FF2B5EF4-FFF2-40B4-BE49-F238E27FC236}">
                <a16:creationId xmlns:a16="http://schemas.microsoft.com/office/drawing/2014/main" id="{4388488F-E52C-1145-9414-C4F59DCE3959}"/>
              </a:ext>
            </a:extLst>
          </p:cNvPr>
          <p:cNvGrpSpPr/>
          <p:nvPr/>
        </p:nvGrpSpPr>
        <p:grpSpPr>
          <a:xfrm>
            <a:off x="446049" y="1613207"/>
            <a:ext cx="8534400" cy="4200294"/>
            <a:chOff x="460917" y="1293541"/>
            <a:chExt cx="8534400" cy="4200294"/>
          </a:xfrm>
        </p:grpSpPr>
        <p:pic>
          <p:nvPicPr>
            <p:cNvPr id="17" name="Picture 16" descr="Table&#10;&#10;Description automatically generated">
              <a:extLst>
                <a:ext uri="{FF2B5EF4-FFF2-40B4-BE49-F238E27FC236}">
                  <a16:creationId xmlns:a16="http://schemas.microsoft.com/office/drawing/2014/main" id="{ED4DF583-EA90-1544-8771-87258F0516D7}"/>
                </a:ext>
              </a:extLst>
            </p:cNvPr>
            <p:cNvPicPr>
              <a:picLocks noChangeAspect="1"/>
            </p:cNvPicPr>
            <p:nvPr/>
          </p:nvPicPr>
          <p:blipFill rotWithShape="1">
            <a:blip r:embed="rId4"/>
            <a:srcRect l="687" t="8637" r="634" b="251"/>
            <a:stretch/>
          </p:blipFill>
          <p:spPr>
            <a:xfrm>
              <a:off x="460917" y="1293541"/>
              <a:ext cx="8534400" cy="4200294"/>
            </a:xfrm>
            <a:prstGeom prst="rect">
              <a:avLst/>
            </a:prstGeom>
          </p:spPr>
        </p:pic>
        <p:pic>
          <p:nvPicPr>
            <p:cNvPr id="19" name="Picture 18" descr="Table&#10;&#10;Description automatically generated with medium confidence">
              <a:extLst>
                <a:ext uri="{FF2B5EF4-FFF2-40B4-BE49-F238E27FC236}">
                  <a16:creationId xmlns:a16="http://schemas.microsoft.com/office/drawing/2014/main" id="{45D7918F-C5BA-F643-9891-3F33B17BD196}"/>
                </a:ext>
              </a:extLst>
            </p:cNvPr>
            <p:cNvPicPr>
              <a:picLocks noChangeAspect="1"/>
            </p:cNvPicPr>
            <p:nvPr/>
          </p:nvPicPr>
          <p:blipFill rotWithShape="1">
            <a:blip r:embed="rId5"/>
            <a:srcRect l="1104" t="54911" r="53431" b="32958"/>
            <a:stretch/>
          </p:blipFill>
          <p:spPr>
            <a:xfrm>
              <a:off x="512956" y="5070089"/>
              <a:ext cx="3925230" cy="349404"/>
            </a:xfrm>
            <a:prstGeom prst="rect">
              <a:avLst/>
            </a:prstGeom>
          </p:spPr>
        </p:pic>
        <p:pic>
          <p:nvPicPr>
            <p:cNvPr id="20" name="Picture 19" descr="Table&#10;&#10;Description automatically generated with medium confidence">
              <a:extLst>
                <a:ext uri="{FF2B5EF4-FFF2-40B4-BE49-F238E27FC236}">
                  <a16:creationId xmlns:a16="http://schemas.microsoft.com/office/drawing/2014/main" id="{E5885064-18F8-D74B-B486-7E31DC3C7055}"/>
                </a:ext>
              </a:extLst>
            </p:cNvPr>
            <p:cNvPicPr>
              <a:picLocks noChangeAspect="1"/>
            </p:cNvPicPr>
            <p:nvPr/>
          </p:nvPicPr>
          <p:blipFill rotWithShape="1">
            <a:blip r:embed="rId5"/>
            <a:srcRect l="48851" t="54911" r="42021" b="32571"/>
            <a:stretch/>
          </p:blipFill>
          <p:spPr>
            <a:xfrm>
              <a:off x="4363844" y="5088675"/>
              <a:ext cx="788020" cy="360555"/>
            </a:xfrm>
            <a:prstGeom prst="rect">
              <a:avLst/>
            </a:prstGeom>
          </p:spPr>
        </p:pic>
        <p:pic>
          <p:nvPicPr>
            <p:cNvPr id="21" name="Picture 20" descr="Table&#10;&#10;Description automatically generated with medium confidence">
              <a:extLst>
                <a:ext uri="{FF2B5EF4-FFF2-40B4-BE49-F238E27FC236}">
                  <a16:creationId xmlns:a16="http://schemas.microsoft.com/office/drawing/2014/main" id="{D67840B4-8AA7-B845-BC03-8B8C60082232}"/>
                </a:ext>
              </a:extLst>
            </p:cNvPr>
            <p:cNvPicPr>
              <a:picLocks noChangeAspect="1"/>
            </p:cNvPicPr>
            <p:nvPr/>
          </p:nvPicPr>
          <p:blipFill rotWithShape="1">
            <a:blip r:embed="rId5"/>
            <a:srcRect l="63371" t="54911" r="29105" b="34377"/>
            <a:stretch/>
          </p:blipFill>
          <p:spPr>
            <a:xfrm>
              <a:off x="5691767" y="5073805"/>
              <a:ext cx="649559" cy="308516"/>
            </a:xfrm>
            <a:prstGeom prst="rect">
              <a:avLst/>
            </a:prstGeom>
          </p:spPr>
        </p:pic>
        <p:pic>
          <p:nvPicPr>
            <p:cNvPr id="22" name="Picture 21" descr="Table&#10;&#10;Description automatically generated with medium confidence">
              <a:extLst>
                <a:ext uri="{FF2B5EF4-FFF2-40B4-BE49-F238E27FC236}">
                  <a16:creationId xmlns:a16="http://schemas.microsoft.com/office/drawing/2014/main" id="{B139186D-0634-A54F-8530-DE346B7C5E1E}"/>
                </a:ext>
              </a:extLst>
            </p:cNvPr>
            <p:cNvPicPr>
              <a:picLocks noChangeAspect="1"/>
            </p:cNvPicPr>
            <p:nvPr/>
          </p:nvPicPr>
          <p:blipFill rotWithShape="1">
            <a:blip r:embed="rId5"/>
            <a:srcRect l="79894" t="57492" r="16489" b="33732"/>
            <a:stretch/>
          </p:blipFill>
          <p:spPr>
            <a:xfrm>
              <a:off x="7218555" y="5159295"/>
              <a:ext cx="312236" cy="252761"/>
            </a:xfrm>
            <a:prstGeom prst="rect">
              <a:avLst/>
            </a:prstGeom>
          </p:spPr>
        </p:pic>
        <p:pic>
          <p:nvPicPr>
            <p:cNvPr id="23" name="Picture 22" descr="Table&#10;&#10;Description automatically generated with medium confidence">
              <a:extLst>
                <a:ext uri="{FF2B5EF4-FFF2-40B4-BE49-F238E27FC236}">
                  <a16:creationId xmlns:a16="http://schemas.microsoft.com/office/drawing/2014/main" id="{42CB7F22-43FF-124A-9CBC-217C1AA5E74A}"/>
                </a:ext>
              </a:extLst>
            </p:cNvPr>
            <p:cNvPicPr>
              <a:picLocks noChangeAspect="1"/>
            </p:cNvPicPr>
            <p:nvPr/>
          </p:nvPicPr>
          <p:blipFill rotWithShape="1">
            <a:blip r:embed="rId5"/>
            <a:srcRect l="92078" t="54911" r="2152" b="34119"/>
            <a:stretch/>
          </p:blipFill>
          <p:spPr>
            <a:xfrm>
              <a:off x="8370849" y="5088673"/>
              <a:ext cx="498088" cy="315951"/>
            </a:xfrm>
            <a:prstGeom prst="rect">
              <a:avLst/>
            </a:prstGeom>
          </p:spPr>
        </p:pic>
      </p:grpSp>
    </p:spTree>
    <p:extLst>
      <p:ext uri="{BB962C8B-B14F-4D97-AF65-F5344CB8AC3E}">
        <p14:creationId xmlns:p14="http://schemas.microsoft.com/office/powerpoint/2010/main" val="3324663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BC00-A4D6-4FC2-8E04-C0F42B38A9AE}"/>
              </a:ext>
            </a:extLst>
          </p:cNvPr>
          <p:cNvSpPr>
            <a:spLocks noGrp="1"/>
          </p:cNvSpPr>
          <p:nvPr>
            <p:ph type="title"/>
          </p:nvPr>
        </p:nvSpPr>
        <p:spPr/>
        <p:txBody>
          <a:bodyPr/>
          <a:lstStyle/>
          <a:p>
            <a:r>
              <a:rPr lang="en-US" sz="3200">
                <a:solidFill>
                  <a:srgbClr val="004B98"/>
                </a:solidFill>
                <a:cs typeface="Arial"/>
              </a:rPr>
              <a:t>President’s report: </a:t>
            </a:r>
            <a:br>
              <a:rPr lang="en-US" sz="3200">
                <a:solidFill>
                  <a:srgbClr val="004B98"/>
                </a:solidFill>
                <a:cs typeface="Arial"/>
              </a:rPr>
            </a:br>
            <a:r>
              <a:rPr lang="en-US" sz="3200">
                <a:solidFill>
                  <a:srgbClr val="004B98"/>
                </a:solidFill>
                <a:cs typeface="Arial"/>
              </a:rPr>
              <a:t>Emerging from COVID stronger</a:t>
            </a:r>
            <a:endParaRPr lang="en-US"/>
          </a:p>
        </p:txBody>
      </p:sp>
      <p:sp>
        <p:nvSpPr>
          <p:cNvPr id="3" name="Content Placeholder 2">
            <a:extLst>
              <a:ext uri="{FF2B5EF4-FFF2-40B4-BE49-F238E27FC236}">
                <a16:creationId xmlns:a16="http://schemas.microsoft.com/office/drawing/2014/main" id="{DA2B0CCC-4303-40E3-B6C5-00752BFE39BE}"/>
              </a:ext>
            </a:extLst>
          </p:cNvPr>
          <p:cNvSpPr>
            <a:spLocks noGrp="1"/>
          </p:cNvSpPr>
          <p:nvPr>
            <p:ph idx="1"/>
          </p:nvPr>
        </p:nvSpPr>
        <p:spPr>
          <a:xfrm>
            <a:off x="366280" y="1543187"/>
            <a:ext cx="8001000" cy="4362173"/>
          </a:xfrm>
        </p:spPr>
        <p:txBody>
          <a:bodyPr vert="horz" lIns="91440" tIns="45720" rIns="91440" bIns="45720" rtlCol="0" anchor="t">
            <a:normAutofit/>
          </a:bodyPr>
          <a:lstStyle/>
          <a:p>
            <a:pPr marL="457200" indent="-457200">
              <a:buChar char="•"/>
            </a:pPr>
            <a:r>
              <a:rPr lang="en-US" sz="4000">
                <a:cs typeface="Arial" panose="020B0604020202020204"/>
              </a:rPr>
              <a:t>Thank </a:t>
            </a:r>
            <a:r>
              <a:rPr lang="en-US" sz="4000" b="1" u="sng">
                <a:cs typeface="Arial" panose="020B0604020202020204"/>
              </a:rPr>
              <a:t>you</a:t>
            </a:r>
          </a:p>
          <a:p>
            <a:pPr marL="457200" indent="-457200">
              <a:buChar char="•"/>
            </a:pPr>
            <a:endParaRPr lang="en-US" sz="3200" b="1">
              <a:cs typeface="Arial" panose="020B0604020202020204"/>
            </a:endParaRPr>
          </a:p>
          <a:p>
            <a:pPr marL="457200" indent="-457200">
              <a:buChar char="•"/>
            </a:pPr>
            <a:r>
              <a:rPr lang="en-US" sz="3200">
                <a:cs typeface="Arial" panose="020B0604020202020204"/>
              </a:rPr>
              <a:t>Some stats</a:t>
            </a:r>
            <a:endParaRPr lang="en-US" sz="3200" b="1">
              <a:cs typeface="Arial" panose="020B0604020202020204"/>
            </a:endParaRPr>
          </a:p>
          <a:p>
            <a:pPr marL="1125220" lvl="1" indent="-457200">
              <a:buChar char="•"/>
            </a:pPr>
            <a:endParaRPr lang="en-US" sz="2850">
              <a:cs typeface="Arial" panose="020B0604020202020204"/>
            </a:endParaRPr>
          </a:p>
          <a:p>
            <a:pPr marL="457200" indent="-457200">
              <a:buChar char="•"/>
            </a:pPr>
            <a:endParaRPr lang="en-US" sz="3200" b="1">
              <a:cs typeface="Arial" panose="020B0604020202020204"/>
            </a:endParaRPr>
          </a:p>
          <a:p>
            <a:pPr marL="457200" indent="-457200">
              <a:buChar char="•"/>
            </a:pPr>
            <a:endParaRPr lang="en-US" sz="3200" b="1">
              <a:cs typeface="Arial" panose="020B0604020202020204"/>
            </a:endParaRPr>
          </a:p>
        </p:txBody>
      </p:sp>
      <p:graphicFrame>
        <p:nvGraphicFramePr>
          <p:cNvPr id="6" name="Table 6">
            <a:extLst>
              <a:ext uri="{FF2B5EF4-FFF2-40B4-BE49-F238E27FC236}">
                <a16:creationId xmlns:a16="http://schemas.microsoft.com/office/drawing/2014/main" id="{97F44079-D825-49FA-B2C0-DBA3A322249C}"/>
              </a:ext>
            </a:extLst>
          </p:cNvPr>
          <p:cNvGraphicFramePr>
            <a:graphicFrameLocks noGrp="1"/>
          </p:cNvGraphicFramePr>
          <p:nvPr>
            <p:extLst>
              <p:ext uri="{D42A27DB-BD31-4B8C-83A1-F6EECF244321}">
                <p14:modId xmlns:p14="http://schemas.microsoft.com/office/powerpoint/2010/main" val="2092276241"/>
              </p:ext>
            </p:extLst>
          </p:nvPr>
        </p:nvGraphicFramePr>
        <p:xfrm>
          <a:off x="3505372" y="2034228"/>
          <a:ext cx="5120639" cy="4754880"/>
        </p:xfrm>
        <a:graphic>
          <a:graphicData uri="http://schemas.openxmlformats.org/drawingml/2006/table">
            <a:tbl>
              <a:tblPr firstRow="1" bandRow="1">
                <a:tableStyleId>{5C22544A-7EE6-4342-B048-85BDC9FD1C3A}</a:tableStyleId>
              </a:tblPr>
              <a:tblGrid>
                <a:gridCol w="1181965">
                  <a:extLst>
                    <a:ext uri="{9D8B030D-6E8A-4147-A177-3AD203B41FA5}">
                      <a16:colId xmlns:a16="http://schemas.microsoft.com/office/drawing/2014/main" val="1391746545"/>
                    </a:ext>
                  </a:extLst>
                </a:gridCol>
                <a:gridCol w="3938674">
                  <a:extLst>
                    <a:ext uri="{9D8B030D-6E8A-4147-A177-3AD203B41FA5}">
                      <a16:colId xmlns:a16="http://schemas.microsoft.com/office/drawing/2014/main" val="257114740"/>
                    </a:ext>
                  </a:extLst>
                </a:gridCol>
              </a:tblGrid>
              <a:tr h="389659">
                <a:tc>
                  <a:txBody>
                    <a:bodyPr/>
                    <a:lstStyle/>
                    <a:p>
                      <a:pPr lvl="0" algn="r">
                        <a:buNone/>
                      </a:pPr>
                      <a:r>
                        <a:rPr lang="en-US" sz="2000">
                          <a:effectLst/>
                        </a:rPr>
                        <a:t>Number</a:t>
                      </a:r>
                      <a:endParaRPr lang="en-US"/>
                    </a:p>
                  </a:txBody>
                  <a:tcPr/>
                </a:tc>
                <a:tc>
                  <a:txBody>
                    <a:bodyPr/>
                    <a:lstStyle/>
                    <a:p>
                      <a:pPr lvl="0">
                        <a:buNone/>
                      </a:pPr>
                      <a:r>
                        <a:rPr lang="en-US" sz="2000">
                          <a:effectLst/>
                        </a:rPr>
                        <a:t>Type</a:t>
                      </a:r>
                      <a:endParaRPr lang="en-US"/>
                    </a:p>
                  </a:txBody>
                  <a:tcPr/>
                </a:tc>
                <a:extLst>
                  <a:ext uri="{0D108BD9-81ED-4DB2-BD59-A6C34878D82A}">
                    <a16:rowId xmlns:a16="http://schemas.microsoft.com/office/drawing/2014/main" val="3805840572"/>
                  </a:ext>
                </a:extLst>
              </a:tr>
              <a:tr h="370839">
                <a:tc>
                  <a:txBody>
                    <a:bodyPr/>
                    <a:lstStyle/>
                    <a:p>
                      <a:pPr lvl="0" algn="r">
                        <a:buNone/>
                      </a:pPr>
                      <a:r>
                        <a:rPr lang="en-US" sz="2000">
                          <a:effectLst/>
                        </a:rPr>
                        <a:t>63</a:t>
                      </a:r>
                    </a:p>
                  </a:txBody>
                  <a:tcPr/>
                </a:tc>
                <a:tc>
                  <a:txBody>
                    <a:bodyPr/>
                    <a:lstStyle/>
                    <a:p>
                      <a:pPr lvl="0">
                        <a:buNone/>
                      </a:pPr>
                      <a:r>
                        <a:rPr lang="en-US" sz="2000">
                          <a:effectLst/>
                        </a:rPr>
                        <a:t>presentations</a:t>
                      </a:r>
                    </a:p>
                  </a:txBody>
                  <a:tcPr/>
                </a:tc>
                <a:extLst>
                  <a:ext uri="{0D108BD9-81ED-4DB2-BD59-A6C34878D82A}">
                    <a16:rowId xmlns:a16="http://schemas.microsoft.com/office/drawing/2014/main" val="1492650713"/>
                  </a:ext>
                </a:extLst>
              </a:tr>
              <a:tr h="370840">
                <a:tc>
                  <a:txBody>
                    <a:bodyPr/>
                    <a:lstStyle/>
                    <a:p>
                      <a:pPr lvl="0" algn="r">
                        <a:buNone/>
                      </a:pPr>
                      <a:r>
                        <a:rPr lang="en-US" sz="2000">
                          <a:effectLst/>
                        </a:rPr>
                        <a:t>10</a:t>
                      </a:r>
                      <a:endParaRPr lang="en-US" sz="2000">
                        <a:effectLst/>
                        <a:latin typeface="Calibri"/>
                      </a:endParaRPr>
                    </a:p>
                  </a:txBody>
                  <a:tcPr/>
                </a:tc>
                <a:tc>
                  <a:txBody>
                    <a:bodyPr/>
                    <a:lstStyle/>
                    <a:p>
                      <a:pPr lvl="0">
                        <a:buNone/>
                      </a:pPr>
                      <a:r>
                        <a:rPr lang="en-US" sz="2000">
                          <a:effectLst/>
                        </a:rPr>
                        <a:t>interviews</a:t>
                      </a:r>
                      <a:endParaRPr lang="en-US" sz="2000">
                        <a:effectLst/>
                        <a:latin typeface="Calibri"/>
                      </a:endParaRPr>
                    </a:p>
                  </a:txBody>
                  <a:tcPr/>
                </a:tc>
                <a:extLst>
                  <a:ext uri="{0D108BD9-81ED-4DB2-BD59-A6C34878D82A}">
                    <a16:rowId xmlns:a16="http://schemas.microsoft.com/office/drawing/2014/main" val="853331539"/>
                  </a:ext>
                </a:extLst>
              </a:tr>
              <a:tr h="370840">
                <a:tc>
                  <a:txBody>
                    <a:bodyPr/>
                    <a:lstStyle/>
                    <a:p>
                      <a:pPr lvl="0" algn="r">
                        <a:buNone/>
                      </a:pPr>
                      <a:r>
                        <a:rPr lang="en-US" sz="2000">
                          <a:effectLst/>
                        </a:rPr>
                        <a:t>8</a:t>
                      </a:r>
                      <a:endParaRPr lang="en-US" sz="2000">
                        <a:effectLst/>
                        <a:latin typeface="Calibri"/>
                      </a:endParaRPr>
                    </a:p>
                  </a:txBody>
                  <a:tcPr/>
                </a:tc>
                <a:tc>
                  <a:txBody>
                    <a:bodyPr/>
                    <a:lstStyle/>
                    <a:p>
                      <a:pPr lvl="0">
                        <a:buNone/>
                      </a:pPr>
                      <a:r>
                        <a:rPr lang="en-US" sz="2000">
                          <a:effectLst/>
                        </a:rPr>
                        <a:t>conferences/symposia</a:t>
                      </a:r>
                      <a:endParaRPr lang="en-US" sz="2000">
                        <a:effectLst/>
                        <a:latin typeface="Calibri"/>
                      </a:endParaRPr>
                    </a:p>
                  </a:txBody>
                  <a:tcPr/>
                </a:tc>
                <a:extLst>
                  <a:ext uri="{0D108BD9-81ED-4DB2-BD59-A6C34878D82A}">
                    <a16:rowId xmlns:a16="http://schemas.microsoft.com/office/drawing/2014/main" val="4268113242"/>
                  </a:ext>
                </a:extLst>
              </a:tr>
              <a:tr h="370840">
                <a:tc>
                  <a:txBody>
                    <a:bodyPr/>
                    <a:lstStyle/>
                    <a:p>
                      <a:pPr lvl="0" algn="r">
                        <a:buNone/>
                      </a:pPr>
                      <a:r>
                        <a:rPr lang="en-US" sz="2000">
                          <a:effectLst/>
                        </a:rPr>
                        <a:t>22</a:t>
                      </a:r>
                      <a:endParaRPr lang="en-US" sz="2000">
                        <a:effectLst/>
                        <a:latin typeface="Calibri"/>
                      </a:endParaRPr>
                    </a:p>
                  </a:txBody>
                  <a:tcPr/>
                </a:tc>
                <a:tc>
                  <a:txBody>
                    <a:bodyPr/>
                    <a:lstStyle/>
                    <a:p>
                      <a:pPr lvl="0">
                        <a:buNone/>
                      </a:pPr>
                      <a:r>
                        <a:rPr lang="en-US" sz="2000">
                          <a:effectLst/>
                        </a:rPr>
                        <a:t>domestic LS</a:t>
                      </a:r>
                      <a:endParaRPr lang="en-US" sz="2000">
                        <a:effectLst/>
                        <a:latin typeface="Calibri"/>
                      </a:endParaRPr>
                    </a:p>
                  </a:txBody>
                  <a:tcPr/>
                </a:tc>
                <a:extLst>
                  <a:ext uri="{0D108BD9-81ED-4DB2-BD59-A6C34878D82A}">
                    <a16:rowId xmlns:a16="http://schemas.microsoft.com/office/drawing/2014/main" val="3437238230"/>
                  </a:ext>
                </a:extLst>
              </a:tr>
              <a:tr h="272761">
                <a:tc>
                  <a:txBody>
                    <a:bodyPr/>
                    <a:lstStyle/>
                    <a:p>
                      <a:pPr lvl="0" algn="r">
                        <a:buNone/>
                      </a:pPr>
                      <a:r>
                        <a:rPr lang="en-US" sz="2000">
                          <a:effectLst/>
                        </a:rPr>
                        <a:t>6</a:t>
                      </a:r>
                      <a:endParaRPr lang="en-US" sz="2000">
                        <a:effectLst/>
                        <a:latin typeface="Calibri"/>
                      </a:endParaRPr>
                    </a:p>
                  </a:txBody>
                  <a:tcPr/>
                </a:tc>
                <a:tc>
                  <a:txBody>
                    <a:bodyPr/>
                    <a:lstStyle/>
                    <a:p>
                      <a:pPr lvl="0">
                        <a:buNone/>
                      </a:pPr>
                      <a:r>
                        <a:rPr lang="en-US" sz="2000">
                          <a:effectLst/>
                        </a:rPr>
                        <a:t>international LS</a:t>
                      </a:r>
                      <a:endParaRPr lang="en-US" sz="2000">
                        <a:effectLst/>
                        <a:latin typeface="Calibri"/>
                      </a:endParaRPr>
                    </a:p>
                  </a:txBody>
                  <a:tcPr/>
                </a:tc>
                <a:extLst>
                  <a:ext uri="{0D108BD9-81ED-4DB2-BD59-A6C34878D82A}">
                    <a16:rowId xmlns:a16="http://schemas.microsoft.com/office/drawing/2014/main" val="2553480664"/>
                  </a:ext>
                </a:extLst>
              </a:tr>
              <a:tr h="370840">
                <a:tc>
                  <a:txBody>
                    <a:bodyPr/>
                    <a:lstStyle/>
                    <a:p>
                      <a:pPr lvl="0" algn="r">
                        <a:buNone/>
                      </a:pPr>
                      <a:r>
                        <a:rPr lang="en-US" sz="2000">
                          <a:effectLst/>
                        </a:rPr>
                        <a:t>29</a:t>
                      </a:r>
                      <a:endParaRPr lang="en-US" sz="2000">
                        <a:effectLst/>
                        <a:latin typeface="Calibri"/>
                      </a:endParaRPr>
                    </a:p>
                  </a:txBody>
                  <a:tcPr/>
                </a:tc>
                <a:tc>
                  <a:txBody>
                    <a:bodyPr/>
                    <a:lstStyle/>
                    <a:p>
                      <a:pPr lvl="0">
                        <a:buNone/>
                      </a:pPr>
                      <a:r>
                        <a:rPr lang="en-US" sz="2000">
                          <a:effectLst/>
                        </a:rPr>
                        <a:t>SS </a:t>
                      </a:r>
                      <a:endParaRPr lang="en-US" sz="2000">
                        <a:effectLst/>
                        <a:latin typeface="Calibri"/>
                      </a:endParaRPr>
                    </a:p>
                  </a:txBody>
                  <a:tcPr/>
                </a:tc>
                <a:extLst>
                  <a:ext uri="{0D108BD9-81ED-4DB2-BD59-A6C34878D82A}">
                    <a16:rowId xmlns:a16="http://schemas.microsoft.com/office/drawing/2014/main" val="3263841381"/>
                  </a:ext>
                </a:extLst>
              </a:tr>
              <a:tr h="370840">
                <a:tc>
                  <a:txBody>
                    <a:bodyPr/>
                    <a:lstStyle/>
                    <a:p>
                      <a:pPr lvl="0" algn="r">
                        <a:buNone/>
                      </a:pPr>
                      <a:r>
                        <a:rPr lang="en-US" sz="2000">
                          <a:effectLst/>
                        </a:rPr>
                        <a:t>7</a:t>
                      </a:r>
                      <a:endParaRPr lang="en-US" sz="2000">
                        <a:effectLst/>
                        <a:latin typeface="Calibri"/>
                      </a:endParaRPr>
                    </a:p>
                  </a:txBody>
                  <a:tcPr/>
                </a:tc>
                <a:tc>
                  <a:txBody>
                    <a:bodyPr/>
                    <a:lstStyle/>
                    <a:p>
                      <a:pPr lvl="0">
                        <a:buNone/>
                      </a:pPr>
                      <a:r>
                        <a:rPr lang="en-US" sz="2000">
                          <a:effectLst/>
                        </a:rPr>
                        <a:t>non-ANS presentations</a:t>
                      </a:r>
                      <a:endParaRPr lang="en-US" sz="2000">
                        <a:effectLst/>
                        <a:latin typeface="Calibri"/>
                      </a:endParaRPr>
                    </a:p>
                  </a:txBody>
                  <a:tcPr/>
                </a:tc>
                <a:extLst>
                  <a:ext uri="{0D108BD9-81ED-4DB2-BD59-A6C34878D82A}">
                    <a16:rowId xmlns:a16="http://schemas.microsoft.com/office/drawing/2014/main" val="857710644"/>
                  </a:ext>
                </a:extLst>
              </a:tr>
              <a:tr h="370840">
                <a:tc>
                  <a:txBody>
                    <a:bodyPr/>
                    <a:lstStyle/>
                    <a:p>
                      <a:pPr lvl="0" algn="r">
                        <a:buNone/>
                      </a:pPr>
                      <a:r>
                        <a:rPr lang="en-US" sz="2000">
                          <a:effectLst/>
                        </a:rPr>
                        <a:t>5</a:t>
                      </a:r>
                      <a:endParaRPr lang="en-US" sz="2000">
                        <a:effectLst/>
                        <a:latin typeface="Calibri"/>
                      </a:endParaRPr>
                    </a:p>
                  </a:txBody>
                  <a:tcPr/>
                </a:tc>
                <a:tc>
                  <a:txBody>
                    <a:bodyPr/>
                    <a:lstStyle/>
                    <a:p>
                      <a:pPr lvl="0">
                        <a:buNone/>
                      </a:pPr>
                      <a:r>
                        <a:rPr lang="en-US" sz="2000">
                          <a:effectLst/>
                        </a:rPr>
                        <a:t>publications</a:t>
                      </a:r>
                      <a:endParaRPr lang="en-US" sz="2000">
                        <a:effectLst/>
                        <a:latin typeface="Calibri"/>
                      </a:endParaRPr>
                    </a:p>
                  </a:txBody>
                  <a:tcPr/>
                </a:tc>
                <a:extLst>
                  <a:ext uri="{0D108BD9-81ED-4DB2-BD59-A6C34878D82A}">
                    <a16:rowId xmlns:a16="http://schemas.microsoft.com/office/drawing/2014/main" val="1266987723"/>
                  </a:ext>
                </a:extLst>
              </a:tr>
              <a:tr h="370839">
                <a:tc>
                  <a:txBody>
                    <a:bodyPr/>
                    <a:lstStyle/>
                    <a:p>
                      <a:pPr lvl="0" algn="r">
                        <a:buNone/>
                      </a:pPr>
                      <a:r>
                        <a:rPr lang="en-US" sz="2000">
                          <a:effectLst/>
                        </a:rPr>
                        <a:t>3</a:t>
                      </a:r>
                      <a:endParaRPr lang="en-US" sz="2000">
                        <a:effectLst/>
                        <a:latin typeface="Calibri"/>
                      </a:endParaRPr>
                    </a:p>
                  </a:txBody>
                  <a:tcPr/>
                </a:tc>
                <a:tc>
                  <a:txBody>
                    <a:bodyPr/>
                    <a:lstStyle/>
                    <a:p>
                      <a:pPr lvl="0">
                        <a:buNone/>
                      </a:pPr>
                      <a:r>
                        <a:rPr lang="en-US" sz="2000">
                          <a:effectLst/>
                        </a:rPr>
                        <a:t>video</a:t>
                      </a:r>
                      <a:endParaRPr lang="en-US" sz="2000">
                        <a:effectLst/>
                        <a:latin typeface="Calibri"/>
                      </a:endParaRPr>
                    </a:p>
                  </a:txBody>
                  <a:tcPr/>
                </a:tc>
                <a:extLst>
                  <a:ext uri="{0D108BD9-81ED-4DB2-BD59-A6C34878D82A}">
                    <a16:rowId xmlns:a16="http://schemas.microsoft.com/office/drawing/2014/main" val="374363106"/>
                  </a:ext>
                </a:extLst>
              </a:tr>
              <a:tr h="370839">
                <a:tc>
                  <a:txBody>
                    <a:bodyPr/>
                    <a:lstStyle/>
                    <a:p>
                      <a:pPr lvl="0" algn="r">
                        <a:buNone/>
                      </a:pPr>
                      <a:r>
                        <a:rPr lang="en-US" sz="2000">
                          <a:effectLst/>
                        </a:rPr>
                        <a:t>3</a:t>
                      </a:r>
                      <a:endParaRPr lang="en-US" sz="2000">
                        <a:effectLst/>
                        <a:latin typeface="Calibri"/>
                      </a:endParaRPr>
                    </a:p>
                  </a:txBody>
                  <a:tcPr/>
                </a:tc>
                <a:tc>
                  <a:txBody>
                    <a:bodyPr/>
                    <a:lstStyle/>
                    <a:p>
                      <a:pPr lvl="0">
                        <a:buNone/>
                      </a:pPr>
                      <a:r>
                        <a:rPr lang="en-US" sz="2000">
                          <a:effectLst/>
                        </a:rPr>
                        <a:t>podcasts</a:t>
                      </a:r>
                      <a:endParaRPr lang="en-US" sz="2000">
                        <a:effectLst/>
                        <a:latin typeface="Calibri"/>
                      </a:endParaRPr>
                    </a:p>
                  </a:txBody>
                  <a:tcPr/>
                </a:tc>
                <a:extLst>
                  <a:ext uri="{0D108BD9-81ED-4DB2-BD59-A6C34878D82A}">
                    <a16:rowId xmlns:a16="http://schemas.microsoft.com/office/drawing/2014/main" val="1883376546"/>
                  </a:ext>
                </a:extLst>
              </a:tr>
              <a:tr h="370839">
                <a:tc>
                  <a:txBody>
                    <a:bodyPr/>
                    <a:lstStyle/>
                    <a:p>
                      <a:pPr lvl="0" algn="r">
                        <a:buNone/>
                      </a:pPr>
                      <a:r>
                        <a:rPr lang="en-US" sz="2000">
                          <a:effectLst/>
                        </a:rPr>
                        <a:t>6</a:t>
                      </a:r>
                      <a:endParaRPr lang="en-US" sz="2000">
                        <a:effectLst/>
                        <a:latin typeface="Calibri"/>
                      </a:endParaRPr>
                    </a:p>
                  </a:txBody>
                  <a:tcPr/>
                </a:tc>
                <a:tc>
                  <a:txBody>
                    <a:bodyPr/>
                    <a:lstStyle/>
                    <a:p>
                      <a:pPr lvl="0">
                        <a:buNone/>
                      </a:pPr>
                      <a:r>
                        <a:rPr lang="en-US" sz="2000">
                          <a:effectLst/>
                        </a:rPr>
                        <a:t>webinars</a:t>
                      </a:r>
                      <a:endParaRPr lang="en-US" sz="2000">
                        <a:effectLst/>
                        <a:latin typeface="Calibri"/>
                      </a:endParaRPr>
                    </a:p>
                  </a:txBody>
                  <a:tcPr/>
                </a:tc>
                <a:extLst>
                  <a:ext uri="{0D108BD9-81ED-4DB2-BD59-A6C34878D82A}">
                    <a16:rowId xmlns:a16="http://schemas.microsoft.com/office/drawing/2014/main" val="1418910053"/>
                  </a:ext>
                </a:extLst>
              </a:tr>
            </a:tbl>
          </a:graphicData>
        </a:graphic>
      </p:graphicFrame>
    </p:spTree>
    <p:extLst>
      <p:ext uri="{BB962C8B-B14F-4D97-AF65-F5344CB8AC3E}">
        <p14:creationId xmlns:p14="http://schemas.microsoft.com/office/powerpoint/2010/main" val="7604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706F50-83F0-9241-954D-A006D92CE764}"/>
              </a:ext>
            </a:extLst>
          </p:cNvPr>
          <p:cNvSpPr txBox="1"/>
          <p:nvPr/>
        </p:nvSpPr>
        <p:spPr>
          <a:xfrm>
            <a:off x="154702" y="2354587"/>
            <a:ext cx="6513723" cy="308418"/>
          </a:xfrm>
          <a:prstGeom prst="rect">
            <a:avLst/>
          </a:prstGeom>
          <a:noFill/>
        </p:spPr>
        <p:txBody>
          <a:bodyPr wrap="square">
            <a:spAutoFit/>
          </a:bodyPr>
          <a:lstStyle/>
          <a:p>
            <a:pPr lvl="1" eaLnBrk="1" fontAlgn="auto" hangingPunct="1">
              <a:spcBef>
                <a:spcPts val="0"/>
              </a:spcBef>
              <a:spcAft>
                <a:spcPts val="0"/>
              </a:spcAft>
              <a:buClr>
                <a:srgbClr val="00FFD9"/>
              </a:buClr>
              <a:defRPr/>
            </a:pPr>
            <a:r>
              <a:rPr lang="en-US">
                <a:ea typeface="Open Sans Light" panose="020B0306030504020204" pitchFamily="34" charset="0"/>
                <a:cs typeface="Open Sans Light" panose="020B0306030504020204" pitchFamily="34" charset="0"/>
              </a:rPr>
              <a:t>LinkedIn Followers by Industry</a:t>
            </a:r>
            <a:endParaRPr lang="en-US">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endParaRPr>
          </a:p>
        </p:txBody>
      </p:sp>
      <p:sp>
        <p:nvSpPr>
          <p:cNvPr id="8" name="Title 1">
            <a:extLst>
              <a:ext uri="{FF2B5EF4-FFF2-40B4-BE49-F238E27FC236}">
                <a16:creationId xmlns:a16="http://schemas.microsoft.com/office/drawing/2014/main" id="{66A8EB21-54D7-8345-B819-3394FF689D30}"/>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COMMUNICATIONS</a:t>
            </a:r>
            <a:endParaRPr lang="en-US" sz="2400">
              <a:solidFill>
                <a:schemeClr val="tx2"/>
              </a:solidFill>
            </a:endParaRPr>
          </a:p>
        </p:txBody>
      </p:sp>
      <p:sp>
        <p:nvSpPr>
          <p:cNvPr id="10" name="TextBox 9">
            <a:extLst>
              <a:ext uri="{FF2B5EF4-FFF2-40B4-BE49-F238E27FC236}">
                <a16:creationId xmlns:a16="http://schemas.microsoft.com/office/drawing/2014/main" id="{3973749F-4E00-B548-9F62-DC95E2BF28D0}"/>
              </a:ext>
            </a:extLst>
          </p:cNvPr>
          <p:cNvSpPr txBox="1"/>
          <p:nvPr/>
        </p:nvSpPr>
        <p:spPr bwMode="auto">
          <a:xfrm>
            <a:off x="466085" y="630225"/>
            <a:ext cx="3185487" cy="523220"/>
          </a:xfrm>
          <a:prstGeom prst="rect">
            <a:avLst/>
          </a:prstGeom>
          <a:noFill/>
        </p:spPr>
        <p:txBody>
          <a:bodyPr wrap="none">
            <a:spAutoFit/>
          </a:bodyPr>
          <a:lstStyle/>
          <a:p>
            <a:pPr eaLnBrk="1" fontAlgn="auto" hangingPunct="1">
              <a:spcBef>
                <a:spcPts val="0"/>
              </a:spcBef>
              <a:spcAft>
                <a:spcPts val="0"/>
              </a:spcAft>
              <a:defRPr/>
            </a:pPr>
            <a:r>
              <a:rPr lang="en-US" sz="2800">
                <a:solidFill>
                  <a:srgbClr val="004B98"/>
                </a:solidFill>
                <a:latin typeface="+mj-lt"/>
                <a:ea typeface="Open Sans Light" panose="020B0306030504020204" pitchFamily="34" charset="0"/>
                <a:cs typeface="Open Sans Light" panose="020B0306030504020204" pitchFamily="34" charset="0"/>
              </a:rPr>
              <a:t>LinkedIn Followers</a:t>
            </a:r>
          </a:p>
        </p:txBody>
      </p:sp>
      <p:sp>
        <p:nvSpPr>
          <p:cNvPr id="11" name="TextBox 10">
            <a:extLst>
              <a:ext uri="{FF2B5EF4-FFF2-40B4-BE49-F238E27FC236}">
                <a16:creationId xmlns:a16="http://schemas.microsoft.com/office/drawing/2014/main" id="{50FD658F-8F4E-B347-B72F-33FA205D8E46}"/>
              </a:ext>
            </a:extLst>
          </p:cNvPr>
          <p:cNvSpPr txBox="1"/>
          <p:nvPr/>
        </p:nvSpPr>
        <p:spPr>
          <a:xfrm>
            <a:off x="122877" y="1071046"/>
            <a:ext cx="6513723" cy="308418"/>
          </a:xfrm>
          <a:prstGeom prst="rect">
            <a:avLst/>
          </a:prstGeom>
          <a:noFill/>
        </p:spPr>
        <p:txBody>
          <a:bodyPr wrap="square">
            <a:spAutoFit/>
          </a:bodyPr>
          <a:lstStyle/>
          <a:p>
            <a:pPr lvl="1" eaLnBrk="1" fontAlgn="auto" hangingPunct="1">
              <a:spcBef>
                <a:spcPts val="0"/>
              </a:spcBef>
              <a:spcAft>
                <a:spcPts val="0"/>
              </a:spcAft>
              <a:buClr>
                <a:srgbClr val="00FFD9"/>
              </a:buClr>
              <a:defRPr/>
            </a:pPr>
            <a:r>
              <a:rPr lang="en-US">
                <a:ea typeface="Open Sans Light" panose="020B0306030504020204" pitchFamily="34" charset="0"/>
                <a:cs typeface="Open Sans Light" panose="020B0306030504020204" pitchFamily="34" charset="0"/>
              </a:rPr>
              <a:t>by Industry</a:t>
            </a:r>
            <a:endParaRPr lang="en-US">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endParaRPr>
          </a:p>
        </p:txBody>
      </p:sp>
      <p:pic>
        <p:nvPicPr>
          <p:cNvPr id="3" name="Picture 2" descr="Chart, funnel chart&#10;&#10;Description automatically generated">
            <a:extLst>
              <a:ext uri="{FF2B5EF4-FFF2-40B4-BE49-F238E27FC236}">
                <a16:creationId xmlns:a16="http://schemas.microsoft.com/office/drawing/2014/main" id="{149FFA64-E9E7-F74B-AE39-15B856351590}"/>
              </a:ext>
            </a:extLst>
          </p:cNvPr>
          <p:cNvPicPr>
            <a:picLocks noChangeAspect="1"/>
          </p:cNvPicPr>
          <p:nvPr/>
        </p:nvPicPr>
        <p:blipFill rotWithShape="1">
          <a:blip r:embed="rId4"/>
          <a:srcRect l="1941" t="14375" r="8863"/>
          <a:stretch/>
        </p:blipFill>
        <p:spPr>
          <a:xfrm>
            <a:off x="571500" y="1888273"/>
            <a:ext cx="8304541" cy="2973659"/>
          </a:xfrm>
          <a:prstGeom prst="rect">
            <a:avLst/>
          </a:prstGeom>
        </p:spPr>
      </p:pic>
      <p:pic>
        <p:nvPicPr>
          <p:cNvPr id="12" name="Picture 11" descr="A picture containing graphical user interface&#10;&#10;Description automatically generated">
            <a:extLst>
              <a:ext uri="{FF2B5EF4-FFF2-40B4-BE49-F238E27FC236}">
                <a16:creationId xmlns:a16="http://schemas.microsoft.com/office/drawing/2014/main" id="{704C44AD-ADE3-5F4B-9431-8A8FCDE401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2392" y="4649615"/>
            <a:ext cx="3295819" cy="1644735"/>
          </a:xfrm>
          <a:prstGeom prst="rect">
            <a:avLst/>
          </a:prstGeom>
        </p:spPr>
      </p:pic>
    </p:spTree>
    <p:extLst>
      <p:ext uri="{BB962C8B-B14F-4D97-AF65-F5344CB8AC3E}">
        <p14:creationId xmlns:p14="http://schemas.microsoft.com/office/powerpoint/2010/main" val="39642146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F73E9E32-C35D-AE4F-92FB-8FBC282C670F}"/>
              </a:ext>
            </a:extLst>
          </p:cNvPr>
          <p:cNvSpPr txBox="1"/>
          <p:nvPr/>
        </p:nvSpPr>
        <p:spPr>
          <a:xfrm>
            <a:off x="122877" y="1071046"/>
            <a:ext cx="6513723" cy="308418"/>
          </a:xfrm>
          <a:prstGeom prst="rect">
            <a:avLst/>
          </a:prstGeom>
          <a:noFill/>
        </p:spPr>
        <p:txBody>
          <a:bodyPr wrap="square">
            <a:spAutoFit/>
          </a:bodyPr>
          <a:lstStyle/>
          <a:p>
            <a:pPr lvl="1" eaLnBrk="1" fontAlgn="auto" hangingPunct="1">
              <a:spcBef>
                <a:spcPts val="0"/>
              </a:spcBef>
              <a:spcAft>
                <a:spcPts val="0"/>
              </a:spcAft>
              <a:buClr>
                <a:srgbClr val="00FFD9"/>
              </a:buClr>
              <a:defRPr/>
            </a:pPr>
            <a:r>
              <a:rPr lang="en-US">
                <a:ea typeface="Open Sans Light" panose="020B0306030504020204" pitchFamily="34" charset="0"/>
                <a:cs typeface="Open Sans Light" panose="020B0306030504020204" pitchFamily="34" charset="0"/>
              </a:rPr>
              <a:t>by Job Function </a:t>
            </a:r>
            <a:endParaRPr lang="en-US">
              <a:ea typeface="Open Sans Light" panose="020B0306030504020204" pitchFamily="34" charset="0"/>
              <a:cs typeface="Open Sans Light" panose="020B0306030504020204" pitchFamily="34" charset="0"/>
              <a:hlinkClick r:id="rId3">
                <a:extLst>
                  <a:ext uri="{A12FA001-AC4F-418D-AE19-62706E023703}">
                    <ahyp:hlinkClr xmlns:ahyp="http://schemas.microsoft.com/office/drawing/2018/hyperlinkcolor" val="tx"/>
                  </a:ext>
                </a:extLst>
              </a:hlinkClick>
            </a:endParaRPr>
          </a:p>
        </p:txBody>
      </p:sp>
      <p:sp>
        <p:nvSpPr>
          <p:cNvPr id="6" name="Title 1">
            <a:extLst>
              <a:ext uri="{FF2B5EF4-FFF2-40B4-BE49-F238E27FC236}">
                <a16:creationId xmlns:a16="http://schemas.microsoft.com/office/drawing/2014/main" id="{734E75FE-3265-014E-A327-3F1A37E5B3AC}"/>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COMMUNICATIONS</a:t>
            </a:r>
            <a:endParaRPr lang="en-US" sz="2400">
              <a:solidFill>
                <a:schemeClr val="tx2"/>
              </a:solidFill>
            </a:endParaRPr>
          </a:p>
        </p:txBody>
      </p:sp>
      <p:pic>
        <p:nvPicPr>
          <p:cNvPr id="3" name="Picture 2" descr="Chart&#10;&#10;Description automatically generated">
            <a:extLst>
              <a:ext uri="{FF2B5EF4-FFF2-40B4-BE49-F238E27FC236}">
                <a16:creationId xmlns:a16="http://schemas.microsoft.com/office/drawing/2014/main" id="{4DF63242-FEEB-9540-89AB-726DCA55C8AA}"/>
              </a:ext>
            </a:extLst>
          </p:cNvPr>
          <p:cNvPicPr>
            <a:picLocks noChangeAspect="1"/>
          </p:cNvPicPr>
          <p:nvPr/>
        </p:nvPicPr>
        <p:blipFill rotWithShape="1">
          <a:blip r:embed="rId4"/>
          <a:srcRect l="1464" t="14200" r="7805" b="5693"/>
          <a:stretch/>
        </p:blipFill>
        <p:spPr>
          <a:xfrm>
            <a:off x="526895" y="1895706"/>
            <a:ext cx="8471014" cy="2823680"/>
          </a:xfrm>
          <a:prstGeom prst="rect">
            <a:avLst/>
          </a:prstGeom>
        </p:spPr>
      </p:pic>
      <p:sp>
        <p:nvSpPr>
          <p:cNvPr id="10" name="TextBox 9">
            <a:extLst>
              <a:ext uri="{FF2B5EF4-FFF2-40B4-BE49-F238E27FC236}">
                <a16:creationId xmlns:a16="http://schemas.microsoft.com/office/drawing/2014/main" id="{F368DCED-4AD9-FD45-87A5-289A275AEE09}"/>
              </a:ext>
            </a:extLst>
          </p:cNvPr>
          <p:cNvSpPr txBox="1"/>
          <p:nvPr/>
        </p:nvSpPr>
        <p:spPr bwMode="auto">
          <a:xfrm>
            <a:off x="466085" y="630225"/>
            <a:ext cx="3185487" cy="523220"/>
          </a:xfrm>
          <a:prstGeom prst="rect">
            <a:avLst/>
          </a:prstGeom>
          <a:noFill/>
        </p:spPr>
        <p:txBody>
          <a:bodyPr wrap="none">
            <a:spAutoFit/>
          </a:bodyPr>
          <a:lstStyle/>
          <a:p>
            <a:pPr eaLnBrk="1" fontAlgn="auto" hangingPunct="1">
              <a:spcBef>
                <a:spcPts val="0"/>
              </a:spcBef>
              <a:spcAft>
                <a:spcPts val="0"/>
              </a:spcAft>
              <a:defRPr/>
            </a:pPr>
            <a:r>
              <a:rPr lang="en-US" sz="2800">
                <a:solidFill>
                  <a:srgbClr val="004B98"/>
                </a:solidFill>
                <a:latin typeface="+mj-lt"/>
                <a:ea typeface="Open Sans Light" panose="020B0306030504020204" pitchFamily="34" charset="0"/>
                <a:cs typeface="Open Sans Light" panose="020B0306030504020204" pitchFamily="34" charset="0"/>
              </a:rPr>
              <a:t>LinkedIn Followers</a:t>
            </a:r>
          </a:p>
        </p:txBody>
      </p:sp>
    </p:spTree>
    <p:extLst>
      <p:ext uri="{BB962C8B-B14F-4D97-AF65-F5344CB8AC3E}">
        <p14:creationId xmlns:p14="http://schemas.microsoft.com/office/powerpoint/2010/main" val="5843017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CF624-0780-704F-A8D5-171BA478A8A1}"/>
              </a:ext>
            </a:extLst>
          </p:cNvPr>
          <p:cNvSpPr txBox="1"/>
          <p:nvPr/>
        </p:nvSpPr>
        <p:spPr>
          <a:xfrm>
            <a:off x="500778" y="5126377"/>
            <a:ext cx="6349602" cy="1446550"/>
          </a:xfrm>
          <a:prstGeom prst="rect">
            <a:avLst/>
          </a:prstGeom>
          <a:noFill/>
        </p:spPr>
        <p:txBody>
          <a:bodyPr wrap="square" rtlCol="0">
            <a:spAutoFit/>
          </a:bodyPr>
          <a:lstStyle/>
          <a:p>
            <a:r>
              <a:rPr lang="en-US" sz="1200" i="1"/>
              <a:t>Note that memberships are now renewed based on anniversary date, so figures will fluctuate more than previous years.</a:t>
            </a:r>
          </a:p>
          <a:p>
            <a:endParaRPr lang="en-US" sz="1600"/>
          </a:p>
          <a:p>
            <a:r>
              <a:rPr lang="en-US" sz="1600" b="1"/>
              <a:t>Organization Members</a:t>
            </a:r>
          </a:p>
          <a:p>
            <a:r>
              <a:rPr lang="en-US" sz="1600"/>
              <a:t>2021 - 67 </a:t>
            </a:r>
            <a:r>
              <a:rPr lang="en-US" sz="1400"/>
              <a:t>(As of May 20)</a:t>
            </a:r>
          </a:p>
          <a:p>
            <a:r>
              <a:rPr lang="en-US" sz="1600"/>
              <a:t>2020 - 74 </a:t>
            </a:r>
            <a:r>
              <a:rPr lang="en-US" sz="1400"/>
              <a:t>(As of December 30)</a:t>
            </a:r>
          </a:p>
        </p:txBody>
      </p:sp>
      <p:sp>
        <p:nvSpPr>
          <p:cNvPr id="3" name="TextBox 2">
            <a:extLst>
              <a:ext uri="{FF2B5EF4-FFF2-40B4-BE49-F238E27FC236}">
                <a16:creationId xmlns:a16="http://schemas.microsoft.com/office/drawing/2014/main" id="{405ED698-E9B9-EF44-B55B-2038AD5ADB63}"/>
              </a:ext>
            </a:extLst>
          </p:cNvPr>
          <p:cNvSpPr txBox="1"/>
          <p:nvPr/>
        </p:nvSpPr>
        <p:spPr>
          <a:xfrm>
            <a:off x="464991" y="634246"/>
            <a:ext cx="3725700" cy="739305"/>
          </a:xfrm>
          <a:prstGeom prst="rect">
            <a:avLst/>
          </a:prstGeom>
          <a:noFill/>
        </p:spPr>
        <p:txBody>
          <a:bodyPr wrap="none" rtlCol="0">
            <a:spAutoFit/>
          </a:bodyPr>
          <a:lstStyle/>
          <a:p>
            <a:r>
              <a:rPr lang="en-US" sz="2800">
                <a:solidFill>
                  <a:srgbClr val="004B98"/>
                </a:solidFill>
              </a:rPr>
              <a:t>Membership Numbers</a:t>
            </a:r>
          </a:p>
          <a:p>
            <a:endParaRPr lang="en-US"/>
          </a:p>
        </p:txBody>
      </p:sp>
      <p:sp>
        <p:nvSpPr>
          <p:cNvPr id="4" name="Title 1">
            <a:extLst>
              <a:ext uri="{FF2B5EF4-FFF2-40B4-BE49-F238E27FC236}">
                <a16:creationId xmlns:a16="http://schemas.microsoft.com/office/drawing/2014/main" id="{6C17BC8D-A707-1043-A40B-8F580B2E0F78}"/>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MEMBERSHIP</a:t>
            </a:r>
            <a:endParaRPr lang="en-US" sz="2400">
              <a:solidFill>
                <a:schemeClr val="tx2"/>
              </a:solidFill>
            </a:endParaRPr>
          </a:p>
        </p:txBody>
      </p:sp>
      <p:graphicFrame>
        <p:nvGraphicFramePr>
          <p:cNvPr id="6" name="Content Placeholder 5">
            <a:extLst>
              <a:ext uri="{FF2B5EF4-FFF2-40B4-BE49-F238E27FC236}">
                <a16:creationId xmlns:a16="http://schemas.microsoft.com/office/drawing/2014/main" id="{9C33EBD2-4E17-574C-B85E-517FCEF865B1}"/>
              </a:ext>
            </a:extLst>
          </p:cNvPr>
          <p:cNvGraphicFramePr>
            <a:graphicFrameLocks/>
          </p:cNvGraphicFramePr>
          <p:nvPr>
            <p:extLst>
              <p:ext uri="{D42A27DB-BD31-4B8C-83A1-F6EECF244321}">
                <p14:modId xmlns:p14="http://schemas.microsoft.com/office/powerpoint/2010/main" val="1011894835"/>
              </p:ext>
            </p:extLst>
          </p:nvPr>
        </p:nvGraphicFramePr>
        <p:xfrm>
          <a:off x="571500" y="1236472"/>
          <a:ext cx="7399020" cy="3869436"/>
        </p:xfrm>
        <a:graphic>
          <a:graphicData uri="http://schemas.openxmlformats.org/drawingml/2006/table">
            <a:tbl>
              <a:tblPr>
                <a:tableStyleId>{5C22544A-7EE6-4342-B048-85BDC9FD1C3A}</a:tableStyleId>
              </a:tblPr>
              <a:tblGrid>
                <a:gridCol w="3535680">
                  <a:extLst>
                    <a:ext uri="{9D8B030D-6E8A-4147-A177-3AD203B41FA5}">
                      <a16:colId xmlns:a16="http://schemas.microsoft.com/office/drawing/2014/main" val="4419193"/>
                    </a:ext>
                  </a:extLst>
                </a:gridCol>
                <a:gridCol w="1287780">
                  <a:extLst>
                    <a:ext uri="{9D8B030D-6E8A-4147-A177-3AD203B41FA5}">
                      <a16:colId xmlns:a16="http://schemas.microsoft.com/office/drawing/2014/main" val="2522340565"/>
                    </a:ext>
                  </a:extLst>
                </a:gridCol>
                <a:gridCol w="1287780">
                  <a:extLst>
                    <a:ext uri="{9D8B030D-6E8A-4147-A177-3AD203B41FA5}">
                      <a16:colId xmlns:a16="http://schemas.microsoft.com/office/drawing/2014/main" val="249427351"/>
                    </a:ext>
                  </a:extLst>
                </a:gridCol>
                <a:gridCol w="1287780">
                  <a:extLst>
                    <a:ext uri="{9D8B030D-6E8A-4147-A177-3AD203B41FA5}">
                      <a16:colId xmlns:a16="http://schemas.microsoft.com/office/drawing/2014/main" val="2535638817"/>
                    </a:ext>
                  </a:extLst>
                </a:gridCol>
              </a:tblGrid>
              <a:tr h="0">
                <a:tc>
                  <a:txBody>
                    <a:bodyPr/>
                    <a:lstStyle/>
                    <a:p>
                      <a:pPr algn="l" fontAlgn="b"/>
                      <a:r>
                        <a:rPr lang="en-US" sz="1600" b="1">
                          <a:solidFill>
                            <a:schemeClr val="bg1"/>
                          </a:solidFill>
                        </a:rPr>
                        <a:t>Category</a:t>
                      </a:r>
                      <a:endParaRPr lang="en-US" sz="1600" b="0" i="0" u="none" strike="noStrike">
                        <a:solidFill>
                          <a:schemeClr val="bg1"/>
                        </a:solidFill>
                        <a:effectLst/>
                        <a:latin typeface="+mn-lt"/>
                      </a:endParaRPr>
                    </a:p>
                  </a:txBody>
                  <a:tcPr marT="36576" marB="36576" anchor="ctr">
                    <a:solidFill>
                      <a:srgbClr val="004B98"/>
                    </a:solidFill>
                  </a:tcPr>
                </a:tc>
                <a:tc>
                  <a:txBody>
                    <a:bodyPr/>
                    <a:lstStyle/>
                    <a:p>
                      <a:pPr algn="ctr" fontAlgn="b"/>
                      <a:r>
                        <a:rPr lang="en-US" sz="1600" b="1">
                          <a:solidFill>
                            <a:schemeClr val="bg1"/>
                          </a:solidFill>
                        </a:rPr>
                        <a:t>April 2021</a:t>
                      </a:r>
                      <a:endParaRPr lang="en-US" sz="1600" b="1" i="0" u="none" strike="noStrike">
                        <a:solidFill>
                          <a:schemeClr val="bg1"/>
                        </a:solidFill>
                        <a:effectLst/>
                        <a:latin typeface="+mn-lt"/>
                      </a:endParaRPr>
                    </a:p>
                  </a:txBody>
                  <a:tcPr marT="36576" marB="36576" anchor="ctr">
                    <a:solidFill>
                      <a:srgbClr val="004B98"/>
                    </a:solidFill>
                  </a:tcPr>
                </a:tc>
                <a:tc>
                  <a:txBody>
                    <a:bodyPr/>
                    <a:lstStyle/>
                    <a:p>
                      <a:pPr algn="ctr" fontAlgn="b"/>
                      <a:r>
                        <a:rPr lang="en-US" sz="1600" b="1">
                          <a:solidFill>
                            <a:schemeClr val="bg1"/>
                          </a:solidFill>
                        </a:rPr>
                        <a:t>April 2020 </a:t>
                      </a:r>
                      <a:endParaRPr lang="en-US" sz="1600" b="1" i="0" u="none" strike="noStrike">
                        <a:solidFill>
                          <a:schemeClr val="bg1"/>
                        </a:solidFill>
                        <a:effectLst/>
                        <a:latin typeface="+mn-lt"/>
                      </a:endParaRPr>
                    </a:p>
                  </a:txBody>
                  <a:tcPr marT="36576" marB="36576" anchor="ctr">
                    <a:solidFill>
                      <a:srgbClr val="004B98"/>
                    </a:solidFill>
                  </a:tcPr>
                </a:tc>
                <a:tc>
                  <a:txBody>
                    <a:bodyPr/>
                    <a:lstStyle/>
                    <a:p>
                      <a:pPr algn="ctr">
                        <a:tabLst>
                          <a:tab pos="3255963" algn="l"/>
                          <a:tab pos="4505325" algn="l"/>
                          <a:tab pos="5715000" algn="l"/>
                        </a:tabLst>
                      </a:pPr>
                      <a:r>
                        <a:rPr lang="en-US" sz="1600" b="1">
                          <a:solidFill>
                            <a:schemeClr val="bg1"/>
                          </a:solidFill>
                        </a:rPr>
                        <a:t>Final 2020</a:t>
                      </a:r>
                    </a:p>
                  </a:txBody>
                  <a:tcPr marT="36576" marB="36576" anchor="ctr">
                    <a:solidFill>
                      <a:srgbClr val="004B98"/>
                    </a:solidFill>
                  </a:tcPr>
                </a:tc>
                <a:extLst>
                  <a:ext uri="{0D108BD9-81ED-4DB2-BD59-A6C34878D82A}">
                    <a16:rowId xmlns:a16="http://schemas.microsoft.com/office/drawing/2014/main" val="1341175062"/>
                  </a:ext>
                </a:extLst>
              </a:tr>
              <a:tr h="0">
                <a:tc>
                  <a:txBody>
                    <a:bodyPr/>
                    <a:lstStyle/>
                    <a:p>
                      <a:pPr algn="l" fontAlgn="b"/>
                      <a:r>
                        <a:rPr lang="en-US" sz="1600"/>
                        <a:t>Established</a:t>
                      </a:r>
                      <a:endParaRPr lang="en-US" sz="1600" b="1"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algn="r" fontAlgn="b"/>
                      <a:r>
                        <a:rPr lang="en-US" sz="1600" b="1" u="none" strike="noStrike">
                          <a:effectLst/>
                          <a:latin typeface="+mn-lt"/>
                        </a:rPr>
                        <a:t> </a:t>
                      </a:r>
                      <a:r>
                        <a:rPr lang="en-US" sz="1600">
                          <a:solidFill>
                            <a:srgbClr val="00833F"/>
                          </a:solidFill>
                        </a:rPr>
                        <a:t>3,638</a:t>
                      </a:r>
                      <a:endParaRPr lang="en-US" sz="1600" b="1"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algn="r" fontAlgn="b"/>
                      <a:r>
                        <a:rPr lang="en-US" sz="1600"/>
                        <a:t>3,528</a:t>
                      </a:r>
                      <a:endParaRPr lang="en-US" sz="1600" b="1"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algn="r">
                        <a:lnSpc>
                          <a:spcPct val="120000"/>
                        </a:lnSpc>
                        <a:spcBef>
                          <a:spcPts val="0"/>
                        </a:spcBef>
                        <a:tabLst>
                          <a:tab pos="3255963" algn="l"/>
                          <a:tab pos="4505325" algn="l"/>
                          <a:tab pos="5715000" algn="l"/>
                        </a:tabLst>
                      </a:pPr>
                      <a:r>
                        <a:rPr lang="en-US" sz="1600"/>
                        <a:t>3,956</a:t>
                      </a:r>
                    </a:p>
                  </a:txBody>
                  <a:tcPr marT="36576" marB="36576" anchor="ctr">
                    <a:solidFill>
                      <a:schemeClr val="accent5">
                        <a:lumMod val="20000"/>
                        <a:lumOff val="80000"/>
                      </a:schemeClr>
                    </a:solidFill>
                  </a:tcPr>
                </a:tc>
                <a:extLst>
                  <a:ext uri="{0D108BD9-81ED-4DB2-BD59-A6C34878D82A}">
                    <a16:rowId xmlns:a16="http://schemas.microsoft.com/office/drawing/2014/main" val="3863623865"/>
                  </a:ext>
                </a:extLst>
              </a:tr>
              <a:tr h="0">
                <a:tc>
                  <a:txBody>
                    <a:bodyPr/>
                    <a:lstStyle/>
                    <a:p>
                      <a:pPr algn="l" fontAlgn="b"/>
                      <a:r>
                        <a:rPr lang="en-US" sz="1600"/>
                        <a:t>Winter Meeting Trial Members</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u="none" strike="noStrike">
                          <a:effectLst/>
                          <a:latin typeface="+mn-lt"/>
                        </a:rPr>
                        <a:t>     </a:t>
                      </a:r>
                      <a:r>
                        <a:rPr lang="en-US" sz="1600"/>
                        <a:t>1,103</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0</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a:lnSpc>
                          <a:spcPct val="120000"/>
                        </a:lnSpc>
                        <a:spcBef>
                          <a:spcPts val="0"/>
                        </a:spcBef>
                        <a:tabLst>
                          <a:tab pos="3255963" algn="l"/>
                          <a:tab pos="4505325" algn="l"/>
                          <a:tab pos="5715000" algn="l"/>
                        </a:tabLst>
                      </a:pPr>
                      <a:r>
                        <a:rPr lang="en-US" sz="1600"/>
                        <a:t>1,147</a:t>
                      </a:r>
                    </a:p>
                  </a:txBody>
                  <a:tcPr marT="36576" marB="36576" anchor="ctr">
                    <a:solidFill>
                      <a:schemeClr val="accent5">
                        <a:lumMod val="40000"/>
                        <a:lumOff val="60000"/>
                      </a:schemeClr>
                    </a:solidFill>
                  </a:tcPr>
                </a:tc>
                <a:extLst>
                  <a:ext uri="{0D108BD9-81ED-4DB2-BD59-A6C34878D82A}">
                    <a16:rowId xmlns:a16="http://schemas.microsoft.com/office/drawing/2014/main" val="1268326426"/>
                  </a:ext>
                </a:extLst>
              </a:tr>
              <a:tr h="0">
                <a:tc>
                  <a:txBody>
                    <a:bodyPr/>
                    <a:lstStyle/>
                    <a:p>
                      <a:pPr algn="l" fontAlgn="b"/>
                      <a:r>
                        <a:rPr lang="en-US" sz="1600"/>
                        <a:t>Emeritus</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679</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u="none" strike="noStrike">
                          <a:effectLst/>
                          <a:latin typeface="+mn-lt"/>
                        </a:rPr>
                        <a:t>           </a:t>
                      </a:r>
                      <a:r>
                        <a:rPr lang="en-US" sz="1600"/>
                        <a:t>684</a:t>
                      </a:r>
                      <a:r>
                        <a:rPr lang="en-US" sz="1600" u="none" strike="noStrike">
                          <a:effectLst/>
                          <a:latin typeface="+mn-lt"/>
                        </a:rPr>
                        <a:t> </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a:lnSpc>
                          <a:spcPct val="120000"/>
                        </a:lnSpc>
                        <a:spcBef>
                          <a:spcPts val="0"/>
                        </a:spcBef>
                        <a:tabLst>
                          <a:tab pos="3255963" algn="l"/>
                          <a:tab pos="4505325" algn="l"/>
                          <a:tab pos="5715000" algn="l"/>
                        </a:tabLst>
                      </a:pPr>
                      <a:r>
                        <a:rPr lang="en-US" sz="1600"/>
                        <a:t>719</a:t>
                      </a:r>
                    </a:p>
                  </a:txBody>
                  <a:tcPr marT="36576" marB="36576" anchor="ctr">
                    <a:solidFill>
                      <a:schemeClr val="accent5">
                        <a:lumMod val="40000"/>
                        <a:lumOff val="60000"/>
                      </a:schemeClr>
                    </a:solidFill>
                  </a:tcPr>
                </a:tc>
                <a:extLst>
                  <a:ext uri="{0D108BD9-81ED-4DB2-BD59-A6C34878D82A}">
                    <a16:rowId xmlns:a16="http://schemas.microsoft.com/office/drawing/2014/main" val="678141379"/>
                  </a:ext>
                </a:extLst>
              </a:tr>
              <a:tr h="0">
                <a:tc>
                  <a:txBody>
                    <a:bodyPr/>
                    <a:lstStyle/>
                    <a:p>
                      <a:pPr algn="l" fontAlgn="b"/>
                      <a:r>
                        <a:rPr lang="en-US" sz="1600"/>
                        <a:t>Young Members</a:t>
                      </a:r>
                      <a:endParaRPr lang="en-US" sz="1600" b="1"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algn="r" fontAlgn="b"/>
                      <a:r>
                        <a:rPr lang="en-US" sz="1600" b="1" u="none" strike="noStrike">
                          <a:effectLst/>
                          <a:latin typeface="+mn-lt"/>
                        </a:rPr>
                        <a:t>       </a:t>
                      </a:r>
                      <a:r>
                        <a:rPr lang="en-US" sz="1600">
                          <a:solidFill>
                            <a:srgbClr val="00833F"/>
                          </a:solidFill>
                        </a:rPr>
                        <a:t>753</a:t>
                      </a:r>
                      <a:endParaRPr lang="en-US" sz="1600" b="1" u="none" strike="noStrike">
                        <a:effectLst/>
                        <a:latin typeface="+mn-lt"/>
                      </a:endParaRPr>
                    </a:p>
                  </a:txBody>
                  <a:tcPr marT="36576" marB="36576" anchor="ctr">
                    <a:solidFill>
                      <a:schemeClr val="accent5">
                        <a:lumMod val="20000"/>
                        <a:lumOff val="80000"/>
                      </a:schemeClr>
                    </a:solidFill>
                  </a:tcPr>
                </a:tc>
                <a:tc>
                  <a:txBody>
                    <a:bodyPr/>
                    <a:lstStyle/>
                    <a:p>
                      <a:pPr algn="r" fontAlgn="b"/>
                      <a:r>
                        <a:rPr lang="en-US" sz="1600" b="1" u="none" strike="noStrike">
                          <a:effectLst/>
                          <a:latin typeface="+mn-lt"/>
                        </a:rPr>
                        <a:t>      </a:t>
                      </a:r>
                      <a:r>
                        <a:rPr lang="en-US" sz="1600"/>
                        <a:t>626</a:t>
                      </a:r>
                      <a:r>
                        <a:rPr lang="en-US" sz="1600" b="1" u="none" strike="noStrike">
                          <a:effectLst/>
                          <a:latin typeface="+mn-lt"/>
                        </a:rPr>
                        <a:t> </a:t>
                      </a:r>
                      <a:endParaRPr lang="en-US" sz="1600" b="1"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marL="0" marR="0" lvl="0" indent="0" algn="r" rtl="0" eaLnBrk="1" fontAlgn="b" latinLnBrk="0" hangingPunct="1">
                        <a:lnSpc>
                          <a:spcPct val="100000"/>
                        </a:lnSpc>
                        <a:spcBef>
                          <a:spcPts val="0"/>
                        </a:spcBef>
                        <a:spcAft>
                          <a:spcPts val="0"/>
                        </a:spcAft>
                        <a:buClrTx/>
                        <a:buSzTx/>
                        <a:buFontTx/>
                        <a:buNone/>
                      </a:pPr>
                      <a:r>
                        <a:rPr lang="en-US" sz="1600" b="1" u="none" strike="noStrike">
                          <a:effectLst/>
                          <a:latin typeface="+mn-lt"/>
                        </a:rPr>
                        <a:t>        </a:t>
                      </a:r>
                      <a:r>
                        <a:rPr lang="en-US" sz="1600"/>
                        <a:t>832</a:t>
                      </a:r>
                      <a:r>
                        <a:rPr lang="en-US" sz="1600" b="1" u="none" strike="noStrike">
                          <a:effectLst/>
                          <a:latin typeface="+mn-lt"/>
                        </a:rPr>
                        <a:t> </a:t>
                      </a:r>
                      <a:endParaRPr lang="en-US" sz="1600" b="1" i="0" u="none" strike="noStrike">
                        <a:solidFill>
                          <a:srgbClr val="000000"/>
                        </a:solidFill>
                        <a:effectLst/>
                        <a:latin typeface="+mn-lt"/>
                      </a:endParaRPr>
                    </a:p>
                  </a:txBody>
                  <a:tcPr marT="36576" marB="36576" anchor="ctr">
                    <a:solidFill>
                      <a:schemeClr val="accent5">
                        <a:lumMod val="20000"/>
                        <a:lumOff val="80000"/>
                      </a:schemeClr>
                    </a:solidFill>
                  </a:tcPr>
                </a:tc>
                <a:extLst>
                  <a:ext uri="{0D108BD9-81ED-4DB2-BD59-A6C34878D82A}">
                    <a16:rowId xmlns:a16="http://schemas.microsoft.com/office/drawing/2014/main" val="1432624951"/>
                  </a:ext>
                </a:extLst>
              </a:tr>
              <a:tr h="0">
                <a:tc>
                  <a:txBody>
                    <a:bodyPr/>
                    <a:lstStyle/>
                    <a:p>
                      <a:pPr algn="l" fontAlgn="b"/>
                      <a:r>
                        <a:rPr lang="en-US" sz="1600"/>
                        <a:t>Recent Grad</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u="none" strike="noStrike">
                          <a:effectLst/>
                          <a:latin typeface="+mn-lt"/>
                        </a:rPr>
                        <a:t> 326</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u="none" strike="noStrike">
                          <a:effectLst/>
                          <a:latin typeface="+mn-lt"/>
                        </a:rPr>
                        <a:t>   432 </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u="none" strike="noStrike">
                          <a:effectLst/>
                          <a:latin typeface="+mn-lt"/>
                        </a:rPr>
                        <a:t>     384</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extLst>
                  <a:ext uri="{0D108BD9-81ED-4DB2-BD59-A6C34878D82A}">
                    <a16:rowId xmlns:a16="http://schemas.microsoft.com/office/drawing/2014/main" val="3124383825"/>
                  </a:ext>
                </a:extLst>
              </a:tr>
              <a:tr h="0">
                <a:tc>
                  <a:txBody>
                    <a:bodyPr/>
                    <a:lstStyle/>
                    <a:p>
                      <a:pPr algn="l" fontAlgn="b"/>
                      <a:r>
                        <a:rPr lang="en-US" sz="1600"/>
                        <a:t>Students - Grad</a:t>
                      </a:r>
                      <a:endParaRPr lang="en-US" sz="1600" b="1"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b="0" i="0" u="none" strike="noStrike">
                          <a:solidFill>
                            <a:srgbClr val="000000"/>
                          </a:solidFill>
                          <a:effectLst/>
                          <a:latin typeface="+mn-lt"/>
                        </a:rPr>
                        <a:t>542</a:t>
                      </a:r>
                    </a:p>
                  </a:txBody>
                  <a:tcPr marT="36576" marB="36576" anchor="ctr">
                    <a:solidFill>
                      <a:schemeClr val="accent5">
                        <a:lumMod val="40000"/>
                        <a:lumOff val="60000"/>
                      </a:schemeClr>
                    </a:solidFill>
                  </a:tcPr>
                </a:tc>
                <a:tc>
                  <a:txBody>
                    <a:bodyPr/>
                    <a:lstStyle/>
                    <a:p>
                      <a:pPr algn="r" fontAlgn="b"/>
                      <a:r>
                        <a:rPr lang="en-US" sz="1600" b="0" i="0" u="none" strike="noStrike">
                          <a:solidFill>
                            <a:srgbClr val="000000"/>
                          </a:solidFill>
                          <a:effectLst/>
                          <a:latin typeface="+mn-lt"/>
                        </a:rPr>
                        <a:t>556</a:t>
                      </a:r>
                    </a:p>
                  </a:txBody>
                  <a:tcPr marT="36576" marB="36576" anchor="ctr">
                    <a:solidFill>
                      <a:schemeClr val="accent5">
                        <a:lumMod val="40000"/>
                        <a:lumOff val="60000"/>
                      </a:schemeClr>
                    </a:solidFill>
                  </a:tcPr>
                </a:tc>
                <a:tc>
                  <a:txBody>
                    <a:bodyPr/>
                    <a:lstStyle/>
                    <a:p>
                      <a:pPr algn="r" fontAlgn="b"/>
                      <a:r>
                        <a:rPr lang="en-US" sz="1600" b="0" i="0" u="none" strike="noStrike">
                          <a:solidFill>
                            <a:srgbClr val="000000"/>
                          </a:solidFill>
                          <a:effectLst/>
                          <a:latin typeface="+mn-lt"/>
                        </a:rPr>
                        <a:t>784</a:t>
                      </a:r>
                    </a:p>
                  </a:txBody>
                  <a:tcPr marT="36576" marB="36576" anchor="ctr">
                    <a:solidFill>
                      <a:schemeClr val="accent5">
                        <a:lumMod val="40000"/>
                        <a:lumOff val="60000"/>
                      </a:schemeClr>
                    </a:solidFill>
                  </a:tcPr>
                </a:tc>
                <a:extLst>
                  <a:ext uri="{0D108BD9-81ED-4DB2-BD59-A6C34878D82A}">
                    <a16:rowId xmlns:a16="http://schemas.microsoft.com/office/drawing/2014/main" val="2935045846"/>
                  </a:ext>
                </a:extLst>
              </a:tr>
              <a:tr h="0">
                <a:tc>
                  <a:txBody>
                    <a:bodyPr/>
                    <a:lstStyle/>
                    <a:p>
                      <a:pPr algn="l" fontAlgn="b"/>
                      <a:r>
                        <a:rPr lang="en-US" sz="1600"/>
                        <a:t>Students - Undergrad</a:t>
                      </a:r>
                      <a:endParaRPr lang="en-US" sz="1600" b="0"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algn="r" fontAlgn="b"/>
                      <a:r>
                        <a:rPr lang="en-US" sz="1600">
                          <a:solidFill>
                            <a:srgbClr val="00833F"/>
                          </a:solidFill>
                        </a:rPr>
                        <a:t>869</a:t>
                      </a:r>
                      <a:endParaRPr lang="en-US" sz="1600" b="0"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algn="r" fontAlgn="b"/>
                      <a:r>
                        <a:rPr lang="en-US" sz="1600" u="none" strike="noStrike">
                          <a:effectLst/>
                          <a:latin typeface="+mn-lt"/>
                        </a:rPr>
                        <a:t>         569</a:t>
                      </a:r>
                      <a:endParaRPr lang="en-US" sz="1600" b="0" i="0" u="none" strike="noStrike">
                        <a:solidFill>
                          <a:srgbClr val="000000"/>
                        </a:solidFill>
                        <a:effectLst/>
                        <a:latin typeface="+mn-lt"/>
                      </a:endParaRPr>
                    </a:p>
                  </a:txBody>
                  <a:tcPr marT="36576" marB="36576" anchor="ctr">
                    <a:solidFill>
                      <a:schemeClr val="accent5">
                        <a:lumMod val="20000"/>
                        <a:lumOff val="80000"/>
                      </a:schemeClr>
                    </a:solidFill>
                  </a:tcPr>
                </a:tc>
                <a:tc>
                  <a:txBody>
                    <a:bodyPr/>
                    <a:lstStyle/>
                    <a:p>
                      <a:pPr algn="r" fontAlgn="b"/>
                      <a:r>
                        <a:rPr lang="en-US" sz="1600" u="none" strike="noStrike">
                          <a:effectLst/>
                          <a:latin typeface="+mn-lt"/>
                        </a:rPr>
                        <a:t>          980</a:t>
                      </a:r>
                      <a:endParaRPr lang="en-US" sz="1600" b="0" i="0" u="none" strike="noStrike">
                        <a:solidFill>
                          <a:srgbClr val="000000"/>
                        </a:solidFill>
                        <a:effectLst/>
                        <a:latin typeface="+mn-lt"/>
                      </a:endParaRPr>
                    </a:p>
                  </a:txBody>
                  <a:tcPr marT="36576" marB="36576" anchor="ctr">
                    <a:solidFill>
                      <a:schemeClr val="accent5">
                        <a:lumMod val="20000"/>
                        <a:lumOff val="80000"/>
                      </a:schemeClr>
                    </a:solidFill>
                  </a:tcPr>
                </a:tc>
                <a:extLst>
                  <a:ext uri="{0D108BD9-81ED-4DB2-BD59-A6C34878D82A}">
                    <a16:rowId xmlns:a16="http://schemas.microsoft.com/office/drawing/2014/main" val="810603549"/>
                  </a:ext>
                </a:extLst>
              </a:tr>
              <a:tr h="0">
                <a:tc>
                  <a:txBody>
                    <a:bodyPr/>
                    <a:lstStyle/>
                    <a:p>
                      <a:pPr algn="l" fontAlgn="b"/>
                      <a:r>
                        <a:rPr lang="en-US" sz="1600"/>
                        <a:t>Lifetime</a:t>
                      </a:r>
                      <a:endParaRPr lang="en-US" sz="1600" b="1"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579</a:t>
                      </a:r>
                      <a:endParaRPr lang="en-US" sz="1600" b="1"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519</a:t>
                      </a:r>
                      <a:endParaRPr lang="en-US" sz="1600" b="1"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b="1" u="none" strike="noStrike">
                          <a:effectLst/>
                          <a:latin typeface="+mn-lt"/>
                        </a:rPr>
                        <a:t>   </a:t>
                      </a:r>
                      <a:r>
                        <a:rPr lang="en-US" sz="1600"/>
                        <a:t>565</a:t>
                      </a:r>
                      <a:endParaRPr lang="en-US" sz="1600" b="1" i="0" u="none" strike="noStrike">
                        <a:solidFill>
                          <a:srgbClr val="000000"/>
                        </a:solidFill>
                        <a:effectLst/>
                        <a:latin typeface="+mn-lt"/>
                      </a:endParaRPr>
                    </a:p>
                  </a:txBody>
                  <a:tcPr marT="36576" marB="36576" anchor="ctr">
                    <a:solidFill>
                      <a:schemeClr val="accent5">
                        <a:lumMod val="40000"/>
                        <a:lumOff val="60000"/>
                      </a:schemeClr>
                    </a:solidFill>
                  </a:tcPr>
                </a:tc>
                <a:extLst>
                  <a:ext uri="{0D108BD9-81ED-4DB2-BD59-A6C34878D82A}">
                    <a16:rowId xmlns:a16="http://schemas.microsoft.com/office/drawing/2014/main" val="2720541421"/>
                  </a:ext>
                </a:extLst>
              </a:tr>
              <a:tr h="0">
                <a:tc>
                  <a:txBody>
                    <a:bodyPr/>
                    <a:lstStyle/>
                    <a:p>
                      <a:pPr algn="l" fontAlgn="b"/>
                      <a:r>
                        <a:rPr lang="en-US" sz="1600"/>
                        <a:t>Honorary Life</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146</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u="none" strike="noStrike">
                          <a:effectLst/>
                          <a:latin typeface="+mn-lt"/>
                        </a:rPr>
                        <a:t>  161</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u="none" strike="noStrike">
                          <a:effectLst/>
                          <a:latin typeface="+mn-lt"/>
                        </a:rPr>
                        <a:t>152</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extLst>
                  <a:ext uri="{0D108BD9-81ED-4DB2-BD59-A6C34878D82A}">
                    <a16:rowId xmlns:a16="http://schemas.microsoft.com/office/drawing/2014/main" val="3032569782"/>
                  </a:ext>
                </a:extLst>
              </a:tr>
              <a:tr h="0">
                <a:tc>
                  <a:txBody>
                    <a:bodyPr/>
                    <a:lstStyle/>
                    <a:p>
                      <a:pPr algn="l" fontAlgn="b"/>
                      <a:r>
                        <a:rPr lang="en-US" sz="1600"/>
                        <a:t>Honorary Life NN</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712</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724</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a:t>723</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extLst>
                  <a:ext uri="{0D108BD9-81ED-4DB2-BD59-A6C34878D82A}">
                    <a16:rowId xmlns:a16="http://schemas.microsoft.com/office/drawing/2014/main" val="305381317"/>
                  </a:ext>
                </a:extLst>
              </a:tr>
              <a:tr h="0">
                <a:tc>
                  <a:txBody>
                    <a:bodyPr/>
                    <a:lstStyle/>
                    <a:p>
                      <a:pPr algn="l" fontAlgn="b"/>
                      <a:r>
                        <a:rPr lang="en-US" sz="1600" b="1"/>
                        <a:t>TOTAL</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b="1"/>
                        <a:t>9,347</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b="1"/>
                        <a:t>7,799</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tc>
                  <a:txBody>
                    <a:bodyPr/>
                    <a:lstStyle/>
                    <a:p>
                      <a:pPr algn="r" fontAlgn="b"/>
                      <a:r>
                        <a:rPr lang="en-US" sz="1600" b="1"/>
                        <a:t>10,242</a:t>
                      </a:r>
                      <a:endParaRPr lang="en-US" sz="1600" b="0" i="0" u="none" strike="noStrike">
                        <a:solidFill>
                          <a:srgbClr val="000000"/>
                        </a:solidFill>
                        <a:effectLst/>
                        <a:latin typeface="+mn-lt"/>
                      </a:endParaRPr>
                    </a:p>
                  </a:txBody>
                  <a:tcPr marT="36576" marB="36576" anchor="ctr">
                    <a:solidFill>
                      <a:schemeClr val="accent5">
                        <a:lumMod val="40000"/>
                        <a:lumOff val="60000"/>
                      </a:schemeClr>
                    </a:solidFill>
                  </a:tcPr>
                </a:tc>
                <a:extLst>
                  <a:ext uri="{0D108BD9-81ED-4DB2-BD59-A6C34878D82A}">
                    <a16:rowId xmlns:a16="http://schemas.microsoft.com/office/drawing/2014/main" val="2416351985"/>
                  </a:ext>
                </a:extLst>
              </a:tr>
            </a:tbl>
          </a:graphicData>
        </a:graphic>
      </p:graphicFrame>
    </p:spTree>
    <p:extLst>
      <p:ext uri="{BB962C8B-B14F-4D97-AF65-F5344CB8AC3E}">
        <p14:creationId xmlns:p14="http://schemas.microsoft.com/office/powerpoint/2010/main" val="3701278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alendar&#10;&#10;Description automatically generated">
            <a:extLst>
              <a:ext uri="{FF2B5EF4-FFF2-40B4-BE49-F238E27FC236}">
                <a16:creationId xmlns:a16="http://schemas.microsoft.com/office/drawing/2014/main" id="{CBA66C72-E717-6E4A-9C10-ACDCB6E457FD}"/>
              </a:ext>
            </a:extLst>
          </p:cNvPr>
          <p:cNvPicPr>
            <a:picLocks noChangeAspect="1"/>
          </p:cNvPicPr>
          <p:nvPr/>
        </p:nvPicPr>
        <p:blipFill>
          <a:blip r:embed="rId2"/>
          <a:stretch>
            <a:fillRect/>
          </a:stretch>
        </p:blipFill>
        <p:spPr>
          <a:xfrm>
            <a:off x="746234" y="105102"/>
            <a:ext cx="6632028" cy="8689611"/>
          </a:xfrm>
          <a:prstGeom prst="rect">
            <a:avLst/>
          </a:prstGeom>
        </p:spPr>
      </p:pic>
    </p:spTree>
    <p:extLst>
      <p:ext uri="{BB962C8B-B14F-4D97-AF65-F5344CB8AC3E}">
        <p14:creationId xmlns:p14="http://schemas.microsoft.com/office/powerpoint/2010/main" val="249763294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7C65F-2501-4342-B38D-9AC01F36A65A}"/>
              </a:ext>
            </a:extLst>
          </p:cNvPr>
          <p:cNvSpPr txBox="1"/>
          <p:nvPr/>
        </p:nvSpPr>
        <p:spPr>
          <a:xfrm>
            <a:off x="467646" y="631778"/>
            <a:ext cx="5565370" cy="739305"/>
          </a:xfrm>
          <a:prstGeom prst="rect">
            <a:avLst/>
          </a:prstGeom>
          <a:noFill/>
        </p:spPr>
        <p:txBody>
          <a:bodyPr wrap="none" rtlCol="0">
            <a:spAutoFit/>
          </a:bodyPr>
          <a:lstStyle/>
          <a:p>
            <a:r>
              <a:rPr lang="en-US" sz="2800">
                <a:solidFill>
                  <a:srgbClr val="004B98"/>
                </a:solidFill>
                <a:latin typeface="+mj-lt"/>
              </a:rPr>
              <a:t>Membership Renewal Automation</a:t>
            </a:r>
          </a:p>
          <a:p>
            <a:endParaRPr lang="en-US"/>
          </a:p>
        </p:txBody>
      </p:sp>
      <p:pic>
        <p:nvPicPr>
          <p:cNvPr id="4" name="Picture 3">
            <a:extLst>
              <a:ext uri="{FF2B5EF4-FFF2-40B4-BE49-F238E27FC236}">
                <a16:creationId xmlns:a16="http://schemas.microsoft.com/office/drawing/2014/main" id="{B1392295-DDA2-9D46-AF94-7887164165DC}"/>
              </a:ext>
            </a:extLst>
          </p:cNvPr>
          <p:cNvPicPr>
            <a:picLocks noChangeAspect="1"/>
          </p:cNvPicPr>
          <p:nvPr/>
        </p:nvPicPr>
        <p:blipFill rotWithShape="1">
          <a:blip r:embed="rId2"/>
          <a:srcRect t="-1" r="65185" b="153"/>
          <a:stretch/>
        </p:blipFill>
        <p:spPr>
          <a:xfrm>
            <a:off x="540679" y="1243045"/>
            <a:ext cx="2934042" cy="4767337"/>
          </a:xfrm>
          <a:prstGeom prst="rect">
            <a:avLst/>
          </a:prstGeom>
        </p:spPr>
      </p:pic>
      <p:sp>
        <p:nvSpPr>
          <p:cNvPr id="5" name="Title 1">
            <a:extLst>
              <a:ext uri="{FF2B5EF4-FFF2-40B4-BE49-F238E27FC236}">
                <a16:creationId xmlns:a16="http://schemas.microsoft.com/office/drawing/2014/main" id="{70E2EFE2-01A6-F84C-9DB1-9FE8070B5CA9}"/>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MEMBERSHIP</a:t>
            </a:r>
            <a:endParaRPr lang="en-US" sz="2400">
              <a:solidFill>
                <a:schemeClr val="tx2"/>
              </a:solidFill>
            </a:endParaRPr>
          </a:p>
        </p:txBody>
      </p:sp>
      <p:pic>
        <p:nvPicPr>
          <p:cNvPr id="6" name="Picture 5">
            <a:extLst>
              <a:ext uri="{FF2B5EF4-FFF2-40B4-BE49-F238E27FC236}">
                <a16:creationId xmlns:a16="http://schemas.microsoft.com/office/drawing/2014/main" id="{2A5418DA-9966-C048-A3C8-488529E19534}"/>
              </a:ext>
            </a:extLst>
          </p:cNvPr>
          <p:cNvPicPr>
            <a:picLocks noChangeAspect="1"/>
          </p:cNvPicPr>
          <p:nvPr/>
        </p:nvPicPr>
        <p:blipFill rotWithShape="1">
          <a:blip r:embed="rId2"/>
          <a:srcRect l="42501" t="-1" r="474" b="153"/>
          <a:stretch/>
        </p:blipFill>
        <p:spPr>
          <a:xfrm>
            <a:off x="3436620" y="1243045"/>
            <a:ext cx="4805823" cy="4767337"/>
          </a:xfrm>
          <a:prstGeom prst="rect">
            <a:avLst/>
          </a:prstGeom>
        </p:spPr>
      </p:pic>
    </p:spTree>
    <p:extLst>
      <p:ext uri="{BB962C8B-B14F-4D97-AF65-F5344CB8AC3E}">
        <p14:creationId xmlns:p14="http://schemas.microsoft.com/office/powerpoint/2010/main" val="17207503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870CF1E-5D2F-E04E-8D48-9499BC96F69F}"/>
              </a:ext>
            </a:extLst>
          </p:cNvPr>
          <p:cNvPicPr>
            <a:picLocks noChangeAspect="1"/>
          </p:cNvPicPr>
          <p:nvPr/>
        </p:nvPicPr>
        <p:blipFill rotWithShape="1">
          <a:blip r:embed="rId3"/>
          <a:srcRect l="56507" t="1008" r="1706" b="8634"/>
          <a:stretch/>
        </p:blipFill>
        <p:spPr>
          <a:xfrm>
            <a:off x="4897024" y="1237787"/>
            <a:ext cx="3424016" cy="5402436"/>
          </a:xfrm>
          <a:prstGeom prst="rect">
            <a:avLst/>
          </a:prstGeom>
          <a:ln>
            <a:solidFill>
              <a:schemeClr val="bg2">
                <a:lumMod val="90000"/>
              </a:schemeClr>
            </a:solidFill>
          </a:ln>
          <a:effectLst>
            <a:outerShdw blurRad="50800" dist="38100" dir="2700000" algn="tl" rotWithShape="0">
              <a:prstClr val="black">
                <a:alpha val="40000"/>
              </a:prstClr>
            </a:outerShdw>
          </a:effectLst>
        </p:spPr>
      </p:pic>
      <p:sp>
        <p:nvSpPr>
          <p:cNvPr id="3" name="Title 1">
            <a:extLst>
              <a:ext uri="{FF2B5EF4-FFF2-40B4-BE49-F238E27FC236}">
                <a16:creationId xmlns:a16="http://schemas.microsoft.com/office/drawing/2014/main" id="{33BD7D0C-539C-174A-9DFB-A0125576633B}"/>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MEMBERSHIP</a:t>
            </a:r>
            <a:endParaRPr lang="en-US" sz="2400">
              <a:solidFill>
                <a:schemeClr val="tx2"/>
              </a:solidFill>
            </a:endParaRPr>
          </a:p>
        </p:txBody>
      </p:sp>
      <p:pic>
        <p:nvPicPr>
          <p:cNvPr id="4" name="Picture 3">
            <a:extLst>
              <a:ext uri="{FF2B5EF4-FFF2-40B4-BE49-F238E27FC236}">
                <a16:creationId xmlns:a16="http://schemas.microsoft.com/office/drawing/2014/main" id="{C474E0F4-F7A1-FC4D-A3C8-EDB371A53440}"/>
              </a:ext>
            </a:extLst>
          </p:cNvPr>
          <p:cNvPicPr>
            <a:picLocks/>
          </p:cNvPicPr>
          <p:nvPr/>
        </p:nvPicPr>
        <p:blipFill rotWithShape="1">
          <a:blip r:embed="rId3"/>
          <a:srcRect l="3218" t="1104" r="53815" b="-1104"/>
          <a:stretch/>
        </p:blipFill>
        <p:spPr>
          <a:xfrm>
            <a:off x="571500" y="1237787"/>
            <a:ext cx="3692289" cy="4777370"/>
          </a:xfrm>
          <a:prstGeom prst="rect">
            <a:avLst/>
          </a:prstGeom>
          <a:solidFill>
            <a:schemeClr val="bg1"/>
          </a:solidFill>
          <a:ln>
            <a:solidFill>
              <a:schemeClr val="bg2">
                <a:lumMod val="90000"/>
              </a:schemeClr>
            </a:solidFill>
          </a:ln>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2FA1C3DF-B0A5-C247-9714-0A649AA738F9}"/>
              </a:ext>
            </a:extLst>
          </p:cNvPr>
          <p:cNvSpPr txBox="1"/>
          <p:nvPr/>
        </p:nvSpPr>
        <p:spPr>
          <a:xfrm>
            <a:off x="467646" y="631779"/>
            <a:ext cx="4662880" cy="954107"/>
          </a:xfrm>
          <a:prstGeom prst="rect">
            <a:avLst/>
          </a:prstGeom>
          <a:noFill/>
        </p:spPr>
        <p:txBody>
          <a:bodyPr wrap="none" rtlCol="0">
            <a:spAutoFit/>
          </a:bodyPr>
          <a:lstStyle/>
          <a:p>
            <a:r>
              <a:rPr lang="en-US" sz="2800">
                <a:solidFill>
                  <a:srgbClr val="004B98"/>
                </a:solidFill>
                <a:latin typeface="+mj-lt"/>
              </a:rPr>
              <a:t>Renewal </a:t>
            </a:r>
            <a:r>
              <a:rPr lang="en-US" sz="2800">
                <a:solidFill>
                  <a:srgbClr val="004B98"/>
                </a:solidFill>
              </a:rPr>
              <a:t>Automation </a:t>
            </a:r>
            <a:r>
              <a:rPr lang="en-US" sz="2800">
                <a:solidFill>
                  <a:srgbClr val="004B98"/>
                </a:solidFill>
                <a:latin typeface="+mj-lt"/>
              </a:rPr>
              <a:t>Emails</a:t>
            </a:r>
          </a:p>
          <a:p>
            <a:endParaRPr lang="en-US" sz="2800"/>
          </a:p>
        </p:txBody>
      </p:sp>
      <p:sp>
        <p:nvSpPr>
          <p:cNvPr id="12" name="Diagonal Stripe 11">
            <a:extLst>
              <a:ext uri="{FF2B5EF4-FFF2-40B4-BE49-F238E27FC236}">
                <a16:creationId xmlns:a16="http://schemas.microsoft.com/office/drawing/2014/main" id="{E2FE7537-0450-1048-99BC-2D6E81988F37}"/>
              </a:ext>
            </a:extLst>
          </p:cNvPr>
          <p:cNvSpPr/>
          <p:nvPr/>
        </p:nvSpPr>
        <p:spPr>
          <a:xfrm flipH="1">
            <a:off x="3174380" y="1237787"/>
            <a:ext cx="1092819" cy="871990"/>
          </a:xfrm>
          <a:prstGeom prst="diagStripe">
            <a:avLst>
              <a:gd name="adj" fmla="val 57143"/>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2" name="TextBox 1">
            <a:extLst>
              <a:ext uri="{FF2B5EF4-FFF2-40B4-BE49-F238E27FC236}">
                <a16:creationId xmlns:a16="http://schemas.microsoft.com/office/drawing/2014/main" id="{01666F9B-62E8-DD4C-AF52-2F6C48505608}"/>
              </a:ext>
            </a:extLst>
          </p:cNvPr>
          <p:cNvSpPr txBox="1"/>
          <p:nvPr/>
        </p:nvSpPr>
        <p:spPr>
          <a:xfrm rot="2382592">
            <a:off x="3590694" y="1445014"/>
            <a:ext cx="500458" cy="276999"/>
          </a:xfrm>
          <a:prstGeom prst="rect">
            <a:avLst/>
          </a:prstGeom>
          <a:noFill/>
        </p:spPr>
        <p:txBody>
          <a:bodyPr wrap="none" rtlCol="0">
            <a:spAutoFit/>
          </a:bodyPr>
          <a:lstStyle/>
          <a:p>
            <a:r>
              <a:rPr lang="en-US" sz="1200"/>
              <a:t>OLD</a:t>
            </a:r>
          </a:p>
        </p:txBody>
      </p:sp>
      <p:sp>
        <p:nvSpPr>
          <p:cNvPr id="13" name="Diagonal Stripe 12">
            <a:extLst>
              <a:ext uri="{FF2B5EF4-FFF2-40B4-BE49-F238E27FC236}">
                <a16:creationId xmlns:a16="http://schemas.microsoft.com/office/drawing/2014/main" id="{32FFE5D0-2ECE-2244-A681-716A1AACABEF}"/>
              </a:ext>
            </a:extLst>
          </p:cNvPr>
          <p:cNvSpPr/>
          <p:nvPr/>
        </p:nvSpPr>
        <p:spPr>
          <a:xfrm flipH="1">
            <a:off x="7229707" y="1237787"/>
            <a:ext cx="1092819" cy="871990"/>
          </a:xfrm>
          <a:prstGeom prst="diagStripe">
            <a:avLst>
              <a:gd name="adj" fmla="val 57143"/>
            </a:avLst>
          </a:prstGeom>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ln>
            <a:noFill/>
          </a:ln>
          <a:effectLst/>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solidFill>
                <a:schemeClr val="tx1"/>
              </a:solidFill>
            </a:endParaRPr>
          </a:p>
        </p:txBody>
      </p:sp>
      <p:sp>
        <p:nvSpPr>
          <p:cNvPr id="14" name="TextBox 13">
            <a:extLst>
              <a:ext uri="{FF2B5EF4-FFF2-40B4-BE49-F238E27FC236}">
                <a16:creationId xmlns:a16="http://schemas.microsoft.com/office/drawing/2014/main" id="{6CF78E74-7EBD-C943-A476-7CF4A328AA91}"/>
              </a:ext>
            </a:extLst>
          </p:cNvPr>
          <p:cNvSpPr txBox="1"/>
          <p:nvPr/>
        </p:nvSpPr>
        <p:spPr>
          <a:xfrm rot="2382592">
            <a:off x="7624381" y="1441297"/>
            <a:ext cx="543739" cy="276999"/>
          </a:xfrm>
          <a:prstGeom prst="rect">
            <a:avLst/>
          </a:prstGeom>
          <a:noFill/>
        </p:spPr>
        <p:txBody>
          <a:bodyPr wrap="none" rtlCol="0">
            <a:spAutoFit/>
          </a:bodyPr>
          <a:lstStyle/>
          <a:p>
            <a:r>
              <a:rPr lang="en-US" sz="1200"/>
              <a:t>NEW</a:t>
            </a:r>
          </a:p>
        </p:txBody>
      </p:sp>
    </p:spTree>
    <p:extLst>
      <p:ext uri="{BB962C8B-B14F-4D97-AF65-F5344CB8AC3E}">
        <p14:creationId xmlns:p14="http://schemas.microsoft.com/office/powerpoint/2010/main" val="377437446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4D2F8E1-CF82-F540-AEF2-C15F0C7B8B4D}"/>
              </a:ext>
            </a:extLst>
          </p:cNvPr>
          <p:cNvSpPr>
            <a:spLocks noGrp="1"/>
          </p:cNvSpPr>
          <p:nvPr>
            <p:ph type="title" idx="4294967295"/>
          </p:nvPr>
        </p:nvSpPr>
        <p:spPr>
          <a:xfrm>
            <a:off x="472440" y="446219"/>
            <a:ext cx="8229600" cy="917575"/>
          </a:xfrm>
        </p:spPr>
        <p:txBody>
          <a:bodyPr>
            <a:normAutofit fontScale="90000"/>
          </a:bodyPr>
          <a:lstStyle/>
          <a:p>
            <a:r>
              <a:rPr lang="en-US" sz="2800" b="0">
                <a:solidFill>
                  <a:srgbClr val="004B98"/>
                </a:solidFill>
              </a:rPr>
              <a:t>Sale of LaGrange Property – Impact on ANS Assets</a:t>
            </a:r>
          </a:p>
        </p:txBody>
      </p:sp>
      <p:graphicFrame>
        <p:nvGraphicFramePr>
          <p:cNvPr id="5" name="Content Placeholder 3">
            <a:extLst>
              <a:ext uri="{FF2B5EF4-FFF2-40B4-BE49-F238E27FC236}">
                <a16:creationId xmlns:a16="http://schemas.microsoft.com/office/drawing/2014/main" id="{99937657-B78C-1B41-9AD0-BF9EA99D7B47}"/>
              </a:ext>
            </a:extLst>
          </p:cNvPr>
          <p:cNvGraphicFramePr>
            <a:graphicFrameLocks noGrp="1"/>
          </p:cNvGraphicFramePr>
          <p:nvPr>
            <p:ph idx="4294967295"/>
            <p:extLst>
              <p:ext uri="{D42A27DB-BD31-4B8C-83A1-F6EECF244321}">
                <p14:modId xmlns:p14="http://schemas.microsoft.com/office/powerpoint/2010/main" val="3382462699"/>
              </p:ext>
            </p:extLst>
          </p:nvPr>
        </p:nvGraphicFramePr>
        <p:xfrm>
          <a:off x="571500" y="1303338"/>
          <a:ext cx="7543800" cy="4645152"/>
        </p:xfrm>
        <a:graphic>
          <a:graphicData uri="http://schemas.openxmlformats.org/drawingml/2006/table">
            <a:tbl>
              <a:tblPr>
                <a:tableStyleId>{5C22544A-7EE6-4342-B048-85BDC9FD1C3A}</a:tableStyleId>
              </a:tblPr>
              <a:tblGrid>
                <a:gridCol w="5465267">
                  <a:extLst>
                    <a:ext uri="{9D8B030D-6E8A-4147-A177-3AD203B41FA5}">
                      <a16:colId xmlns:a16="http://schemas.microsoft.com/office/drawing/2014/main" val="3544838218"/>
                    </a:ext>
                  </a:extLst>
                </a:gridCol>
                <a:gridCol w="2078533">
                  <a:extLst>
                    <a:ext uri="{9D8B030D-6E8A-4147-A177-3AD203B41FA5}">
                      <a16:colId xmlns:a16="http://schemas.microsoft.com/office/drawing/2014/main" val="3371087445"/>
                    </a:ext>
                  </a:extLst>
                </a:gridCol>
              </a:tblGrid>
              <a:tr h="328930">
                <a:tc>
                  <a:txBody>
                    <a:bodyPr/>
                    <a:lstStyle/>
                    <a:p>
                      <a:pPr algn="l" fontAlgn="b"/>
                      <a:r>
                        <a:rPr lang="en-US" sz="1800" b="1" u="none" strike="noStrike">
                          <a:effectLst/>
                          <a:latin typeface="+mn-lt"/>
                        </a:rPr>
                        <a:t>Impact on Unrestricted Net Assets: </a:t>
                      </a:r>
                      <a:endParaRPr lang="en-US" sz="1800" b="1" i="0" u="none" strike="noStrike">
                        <a:solidFill>
                          <a:srgbClr val="000000"/>
                        </a:solidFill>
                        <a:effectLst/>
                        <a:latin typeface="+mn-lt"/>
                      </a:endParaRPr>
                    </a:p>
                  </a:txBody>
                  <a:tcPr marT="36576" marB="36576" anchor="ctr"/>
                </a:tc>
                <a:tc>
                  <a:txBody>
                    <a:bodyPr/>
                    <a:lstStyle/>
                    <a:p>
                      <a:pPr algn="ctr" fontAlgn="b"/>
                      <a:r>
                        <a:rPr lang="en-US" sz="1800" b="1" i="0" u="none" strike="noStrike">
                          <a:solidFill>
                            <a:srgbClr val="000000"/>
                          </a:solidFill>
                          <a:effectLst/>
                          <a:latin typeface="+mn-lt"/>
                        </a:rPr>
                        <a:t>$</a:t>
                      </a:r>
                    </a:p>
                  </a:txBody>
                  <a:tcPr marT="36576" marB="36576" anchor="ctr"/>
                </a:tc>
                <a:extLst>
                  <a:ext uri="{0D108BD9-81ED-4DB2-BD59-A6C34878D82A}">
                    <a16:rowId xmlns:a16="http://schemas.microsoft.com/office/drawing/2014/main" val="3295331933"/>
                  </a:ext>
                </a:extLst>
              </a:tr>
              <a:tr h="328930">
                <a:tc>
                  <a:txBody>
                    <a:bodyPr/>
                    <a:lstStyle/>
                    <a:p>
                      <a:pPr algn="l" fontAlgn="b"/>
                      <a:r>
                        <a:rPr lang="en-US" sz="1800" b="0" i="0" u="none" strike="noStrike">
                          <a:solidFill>
                            <a:srgbClr val="000000"/>
                          </a:solidFill>
                          <a:effectLst/>
                          <a:latin typeface="+mn-lt"/>
                        </a:rPr>
                        <a:t>Gross Sales Price</a:t>
                      </a:r>
                    </a:p>
                  </a:txBody>
                  <a:tcPr marT="36576" marB="36576" anchor="ctr"/>
                </a:tc>
                <a:tc>
                  <a:txBody>
                    <a:bodyPr/>
                    <a:lstStyle/>
                    <a:p>
                      <a:pPr algn="r" fontAlgn="b"/>
                      <a:r>
                        <a:rPr lang="en-US" sz="1800" u="none" strike="noStrike">
                          <a:effectLst/>
                          <a:latin typeface="+mn-lt"/>
                        </a:rPr>
                        <a:t>    $ 2,500,000 </a:t>
                      </a:r>
                    </a:p>
                  </a:txBody>
                  <a:tcPr marT="36576" marB="36576" anchor="ctr"/>
                </a:tc>
                <a:extLst>
                  <a:ext uri="{0D108BD9-81ED-4DB2-BD59-A6C34878D82A}">
                    <a16:rowId xmlns:a16="http://schemas.microsoft.com/office/drawing/2014/main" val="3179116284"/>
                  </a:ext>
                </a:extLst>
              </a:tr>
              <a:tr h="328930">
                <a:tc>
                  <a:txBody>
                    <a:bodyPr/>
                    <a:lstStyle/>
                    <a:p>
                      <a:pPr algn="l" fontAlgn="b"/>
                      <a:r>
                        <a:rPr lang="en-US" sz="1800" b="0" i="0" u="none" strike="noStrike">
                          <a:solidFill>
                            <a:srgbClr val="000000"/>
                          </a:solidFill>
                          <a:effectLst/>
                          <a:latin typeface="+mn-lt"/>
                        </a:rPr>
                        <a:t>Credits Given </a:t>
                      </a:r>
                    </a:p>
                  </a:txBody>
                  <a:tcPr marT="36576" marB="36576" anchor="ctr"/>
                </a:tc>
                <a:tc>
                  <a:txBody>
                    <a:bodyPr/>
                    <a:lstStyle/>
                    <a:p>
                      <a:pPr algn="r" fontAlgn="b"/>
                      <a:r>
                        <a:rPr lang="en-US" sz="1800" b="0" i="0" u="none" strike="noStrike">
                          <a:solidFill>
                            <a:srgbClr val="000000"/>
                          </a:solidFill>
                          <a:effectLst/>
                          <a:latin typeface="+mn-lt"/>
                        </a:rPr>
                        <a:t>($350,000)</a:t>
                      </a:r>
                    </a:p>
                  </a:txBody>
                  <a:tcPr marT="36576" marB="36576" anchor="ctr"/>
                </a:tc>
                <a:extLst>
                  <a:ext uri="{0D108BD9-81ED-4DB2-BD59-A6C34878D82A}">
                    <a16:rowId xmlns:a16="http://schemas.microsoft.com/office/drawing/2014/main" val="86619569"/>
                  </a:ext>
                </a:extLst>
              </a:tr>
              <a:tr h="328930">
                <a:tc>
                  <a:txBody>
                    <a:bodyPr/>
                    <a:lstStyle/>
                    <a:p>
                      <a:pPr algn="l" fontAlgn="b"/>
                      <a:r>
                        <a:rPr lang="en-US" sz="1800" b="0" i="0" u="none" strike="noStrike">
                          <a:solidFill>
                            <a:srgbClr val="000000"/>
                          </a:solidFill>
                          <a:effectLst/>
                          <a:latin typeface="+mn-lt"/>
                        </a:rPr>
                        <a:t>Commission</a:t>
                      </a:r>
                    </a:p>
                  </a:txBody>
                  <a:tcPr marT="36576" marB="36576" anchor="ctr"/>
                </a:tc>
                <a:tc>
                  <a:txBody>
                    <a:bodyPr/>
                    <a:lstStyle/>
                    <a:p>
                      <a:pPr algn="r" fontAlgn="b"/>
                      <a:r>
                        <a:rPr lang="en-US" sz="1800" b="0" i="0" u="none" strike="noStrike">
                          <a:solidFill>
                            <a:srgbClr val="000000"/>
                          </a:solidFill>
                          <a:effectLst/>
                          <a:latin typeface="+mn-lt"/>
                        </a:rPr>
                        <a:t>($129,000)</a:t>
                      </a:r>
                    </a:p>
                  </a:txBody>
                  <a:tcPr marT="36576" marB="36576" anchor="ctr"/>
                </a:tc>
                <a:extLst>
                  <a:ext uri="{0D108BD9-81ED-4DB2-BD59-A6C34878D82A}">
                    <a16:rowId xmlns:a16="http://schemas.microsoft.com/office/drawing/2014/main" val="2908062105"/>
                  </a:ext>
                </a:extLst>
              </a:tr>
              <a:tr h="328930">
                <a:tc>
                  <a:txBody>
                    <a:bodyPr/>
                    <a:lstStyle/>
                    <a:p>
                      <a:pPr algn="l" fontAlgn="b"/>
                      <a:r>
                        <a:rPr lang="en-US" sz="1800" b="0" i="0" u="none" strike="noStrike">
                          <a:solidFill>
                            <a:srgbClr val="000000"/>
                          </a:solidFill>
                          <a:effectLst/>
                          <a:latin typeface="+mn-lt"/>
                        </a:rPr>
                        <a:t>Net Sales Price</a:t>
                      </a:r>
                    </a:p>
                  </a:txBody>
                  <a:tcPr marT="36576" marB="36576" anchor="ctr"/>
                </a:tc>
                <a:tc>
                  <a:txBody>
                    <a:bodyPr/>
                    <a:lstStyle/>
                    <a:p>
                      <a:pPr algn="r" fontAlgn="b"/>
                      <a:r>
                        <a:rPr lang="en-US" sz="1800" b="0" i="0" u="none" strike="noStrike">
                          <a:solidFill>
                            <a:srgbClr val="000000"/>
                          </a:solidFill>
                          <a:effectLst/>
                          <a:latin typeface="+mn-lt"/>
                        </a:rPr>
                        <a:t>$2,021,000</a:t>
                      </a:r>
                    </a:p>
                  </a:txBody>
                  <a:tcPr marT="36576" marB="36576" anchor="ctr"/>
                </a:tc>
                <a:extLst>
                  <a:ext uri="{0D108BD9-81ED-4DB2-BD59-A6C34878D82A}">
                    <a16:rowId xmlns:a16="http://schemas.microsoft.com/office/drawing/2014/main" val="125095237"/>
                  </a:ext>
                </a:extLst>
              </a:tr>
              <a:tr h="0">
                <a:tc>
                  <a:txBody>
                    <a:bodyPr/>
                    <a:lstStyle/>
                    <a:p>
                      <a:pPr algn="l" fontAlgn="b"/>
                      <a:endParaRPr lang="en-US" sz="1800" b="0" i="0" u="none" strike="noStrike">
                        <a:solidFill>
                          <a:srgbClr val="000000"/>
                        </a:solidFill>
                        <a:effectLst/>
                        <a:latin typeface="+mn-lt"/>
                      </a:endParaRPr>
                    </a:p>
                  </a:txBody>
                  <a:tcPr marL="0" marR="0" marT="0" marB="0" anchor="ctr">
                    <a:solidFill>
                      <a:srgbClr val="EFF2F8"/>
                    </a:solidFill>
                  </a:tcPr>
                </a:tc>
                <a:tc>
                  <a:txBody>
                    <a:bodyPr/>
                    <a:lstStyle/>
                    <a:p>
                      <a:pPr algn="r" fontAlgn="b"/>
                      <a:endParaRPr lang="en-US" sz="1800" b="0" i="0" u="none" strike="noStrike">
                        <a:solidFill>
                          <a:srgbClr val="000000"/>
                        </a:solidFill>
                        <a:effectLst/>
                        <a:latin typeface="+mn-lt"/>
                      </a:endParaRPr>
                    </a:p>
                  </a:txBody>
                  <a:tcPr marL="0" marR="0" marT="0" marB="0" anchor="ctr">
                    <a:solidFill>
                      <a:srgbClr val="EFF2F8"/>
                    </a:solidFill>
                  </a:tcPr>
                </a:tc>
                <a:extLst>
                  <a:ext uri="{0D108BD9-81ED-4DB2-BD59-A6C34878D82A}">
                    <a16:rowId xmlns:a16="http://schemas.microsoft.com/office/drawing/2014/main" val="3149258852"/>
                  </a:ext>
                </a:extLst>
              </a:tr>
              <a:tr h="328930">
                <a:tc>
                  <a:txBody>
                    <a:bodyPr/>
                    <a:lstStyle/>
                    <a:p>
                      <a:pPr algn="l" fontAlgn="b"/>
                      <a:r>
                        <a:rPr lang="en-US" sz="1800" u="none" strike="noStrike">
                          <a:effectLst/>
                          <a:latin typeface="+mn-lt"/>
                        </a:rPr>
                        <a:t> Less costs on Books: </a:t>
                      </a:r>
                      <a:endParaRPr lang="en-US" sz="1800" b="0" i="0" u="none" strike="noStrike">
                        <a:solidFill>
                          <a:srgbClr val="000000"/>
                        </a:solidFill>
                        <a:effectLst/>
                        <a:latin typeface="+mn-lt"/>
                      </a:endParaRPr>
                    </a:p>
                  </a:txBody>
                  <a:tcPr marT="36576" marB="36576" anchor="ctr"/>
                </a:tc>
                <a:tc>
                  <a:txBody>
                    <a:bodyPr/>
                    <a:lstStyle/>
                    <a:p>
                      <a:pPr algn="r" fontAlgn="b"/>
                      <a:endParaRPr lang="en-US" sz="1800" b="0" i="0" u="none" strike="noStrike">
                        <a:solidFill>
                          <a:srgbClr val="000000"/>
                        </a:solidFill>
                        <a:effectLst/>
                        <a:latin typeface="+mn-lt"/>
                      </a:endParaRPr>
                    </a:p>
                  </a:txBody>
                  <a:tcPr marT="36576" marB="36576" anchor="ctr"/>
                </a:tc>
                <a:extLst>
                  <a:ext uri="{0D108BD9-81ED-4DB2-BD59-A6C34878D82A}">
                    <a16:rowId xmlns:a16="http://schemas.microsoft.com/office/drawing/2014/main" val="105289222"/>
                  </a:ext>
                </a:extLst>
              </a:tr>
              <a:tr h="328930">
                <a:tc>
                  <a:txBody>
                    <a:bodyPr/>
                    <a:lstStyle/>
                    <a:p>
                      <a:pPr algn="l" fontAlgn="b"/>
                      <a:r>
                        <a:rPr lang="en-US" sz="1800" u="none" strike="noStrike">
                          <a:effectLst/>
                          <a:latin typeface="+mn-lt"/>
                        </a:rPr>
                        <a:t> Land </a:t>
                      </a:r>
                      <a:endParaRPr lang="en-US" sz="1800" b="0" i="0" u="none" strike="noStrike">
                        <a:solidFill>
                          <a:srgbClr val="000000"/>
                        </a:solidFill>
                        <a:effectLst/>
                        <a:latin typeface="+mn-lt"/>
                      </a:endParaRPr>
                    </a:p>
                  </a:txBody>
                  <a:tcPr marT="36576" marB="36576" anchor="ctr"/>
                </a:tc>
                <a:tc>
                  <a:txBody>
                    <a:bodyPr/>
                    <a:lstStyle/>
                    <a:p>
                      <a:pPr algn="r" fontAlgn="b"/>
                      <a:r>
                        <a:rPr lang="en-US" sz="1800" u="none" strike="noStrike">
                          <a:effectLst/>
                          <a:latin typeface="+mn-lt"/>
                        </a:rPr>
                        <a:t>       114,000 </a:t>
                      </a:r>
                      <a:endParaRPr lang="en-US" sz="1800" b="0" i="0" u="none" strike="noStrike">
                        <a:solidFill>
                          <a:srgbClr val="000000"/>
                        </a:solidFill>
                        <a:effectLst/>
                        <a:latin typeface="+mn-lt"/>
                      </a:endParaRPr>
                    </a:p>
                  </a:txBody>
                  <a:tcPr marT="36576" marB="36576" anchor="ctr"/>
                </a:tc>
                <a:extLst>
                  <a:ext uri="{0D108BD9-81ED-4DB2-BD59-A6C34878D82A}">
                    <a16:rowId xmlns:a16="http://schemas.microsoft.com/office/drawing/2014/main" val="320608424"/>
                  </a:ext>
                </a:extLst>
              </a:tr>
              <a:tr h="328930">
                <a:tc>
                  <a:txBody>
                    <a:bodyPr/>
                    <a:lstStyle/>
                    <a:p>
                      <a:pPr algn="l" fontAlgn="b"/>
                      <a:r>
                        <a:rPr lang="en-US" sz="1800" u="none" strike="noStrike">
                          <a:effectLst/>
                          <a:latin typeface="+mn-lt"/>
                        </a:rPr>
                        <a:t> Undepreciated Building Costs</a:t>
                      </a:r>
                      <a:endParaRPr lang="en-US" sz="1800" b="0" i="0" u="none" strike="noStrike">
                        <a:solidFill>
                          <a:srgbClr val="000000"/>
                        </a:solidFill>
                        <a:effectLst/>
                        <a:latin typeface="+mn-lt"/>
                      </a:endParaRPr>
                    </a:p>
                  </a:txBody>
                  <a:tcPr marT="36576" marB="36576" anchor="ctr"/>
                </a:tc>
                <a:tc>
                  <a:txBody>
                    <a:bodyPr/>
                    <a:lstStyle/>
                    <a:p>
                      <a:pPr algn="r" fontAlgn="b"/>
                      <a:r>
                        <a:rPr lang="en-US" sz="1800" u="none" strike="noStrike">
                          <a:effectLst/>
                          <a:latin typeface="+mn-lt"/>
                        </a:rPr>
                        <a:t>          90,686 </a:t>
                      </a:r>
                      <a:endParaRPr lang="en-US" sz="1800" b="0" i="0" u="none" strike="noStrike">
                        <a:solidFill>
                          <a:srgbClr val="000000"/>
                        </a:solidFill>
                        <a:effectLst/>
                        <a:latin typeface="+mn-lt"/>
                      </a:endParaRPr>
                    </a:p>
                  </a:txBody>
                  <a:tcPr marT="36576" marB="36576" anchor="ctr"/>
                </a:tc>
                <a:extLst>
                  <a:ext uri="{0D108BD9-81ED-4DB2-BD59-A6C34878D82A}">
                    <a16:rowId xmlns:a16="http://schemas.microsoft.com/office/drawing/2014/main" val="314017787"/>
                  </a:ext>
                </a:extLst>
              </a:tr>
              <a:tr h="328930">
                <a:tc>
                  <a:txBody>
                    <a:bodyPr/>
                    <a:lstStyle/>
                    <a:p>
                      <a:pPr algn="l" fontAlgn="b"/>
                      <a:r>
                        <a:rPr lang="en-US" sz="1800" u="none" strike="noStrike">
                          <a:effectLst/>
                          <a:latin typeface="+mn-lt"/>
                        </a:rPr>
                        <a:t> Net Gain on Sale</a:t>
                      </a:r>
                      <a:endParaRPr lang="en-US" sz="1800" b="0" i="0" u="none" strike="noStrike">
                        <a:solidFill>
                          <a:srgbClr val="000000"/>
                        </a:solidFill>
                        <a:effectLst/>
                        <a:latin typeface="+mn-lt"/>
                      </a:endParaRPr>
                    </a:p>
                  </a:txBody>
                  <a:tcPr marT="36576" marB="36576" anchor="ctr"/>
                </a:tc>
                <a:tc>
                  <a:txBody>
                    <a:bodyPr/>
                    <a:lstStyle/>
                    <a:p>
                      <a:pPr algn="r" fontAlgn="b"/>
                      <a:r>
                        <a:rPr lang="en-US" sz="1800" u="none" strike="noStrike">
                          <a:effectLst/>
                          <a:latin typeface="+mn-lt"/>
                        </a:rPr>
                        <a:t>   $ 1,816,314 </a:t>
                      </a:r>
                      <a:endParaRPr lang="en-US" sz="1800" b="0" i="0" u="none" strike="noStrike">
                        <a:solidFill>
                          <a:srgbClr val="000000"/>
                        </a:solidFill>
                        <a:effectLst/>
                        <a:latin typeface="+mn-lt"/>
                      </a:endParaRPr>
                    </a:p>
                  </a:txBody>
                  <a:tcPr marT="36576" marB="36576" anchor="ctr"/>
                </a:tc>
                <a:extLst>
                  <a:ext uri="{0D108BD9-81ED-4DB2-BD59-A6C34878D82A}">
                    <a16:rowId xmlns:a16="http://schemas.microsoft.com/office/drawing/2014/main" val="1461209508"/>
                  </a:ext>
                </a:extLst>
              </a:tr>
              <a:tr h="0">
                <a:tc>
                  <a:txBody>
                    <a:bodyPr/>
                    <a:lstStyle/>
                    <a:p>
                      <a:pPr algn="l" fontAlgn="b"/>
                      <a:endParaRPr lang="en-US" sz="1800" b="0" i="0" u="none" strike="noStrike">
                        <a:solidFill>
                          <a:srgbClr val="000000"/>
                        </a:solidFill>
                        <a:effectLst/>
                        <a:latin typeface="+mn-lt"/>
                      </a:endParaRPr>
                    </a:p>
                  </a:txBody>
                  <a:tcPr marL="0" marR="0" marT="0" marB="0" anchor="ctr">
                    <a:solidFill>
                      <a:srgbClr val="EFF2F8"/>
                    </a:solidFill>
                  </a:tcPr>
                </a:tc>
                <a:tc>
                  <a:txBody>
                    <a:bodyPr/>
                    <a:lstStyle/>
                    <a:p>
                      <a:pPr algn="r" fontAlgn="b"/>
                      <a:endParaRPr lang="en-US" sz="1800" b="0" i="0" u="none" strike="noStrike">
                        <a:solidFill>
                          <a:srgbClr val="000000"/>
                        </a:solidFill>
                        <a:effectLst/>
                        <a:latin typeface="+mn-lt"/>
                      </a:endParaRPr>
                    </a:p>
                  </a:txBody>
                  <a:tcPr marL="0" marR="0" marT="0" marB="0" anchor="ctr">
                    <a:solidFill>
                      <a:srgbClr val="EFF2F8"/>
                    </a:solidFill>
                  </a:tcPr>
                </a:tc>
                <a:extLst>
                  <a:ext uri="{0D108BD9-81ED-4DB2-BD59-A6C34878D82A}">
                    <a16:rowId xmlns:a16="http://schemas.microsoft.com/office/drawing/2014/main" val="2603509202"/>
                  </a:ext>
                </a:extLst>
              </a:tr>
              <a:tr h="328930">
                <a:tc>
                  <a:txBody>
                    <a:bodyPr/>
                    <a:lstStyle/>
                    <a:p>
                      <a:pPr algn="l" fontAlgn="b"/>
                      <a:r>
                        <a:rPr lang="en-US" sz="1800" u="none" strike="noStrike">
                          <a:effectLst/>
                          <a:latin typeface="+mn-lt"/>
                        </a:rPr>
                        <a:t> Release Building Fund </a:t>
                      </a:r>
                      <a:endParaRPr lang="en-US" sz="1800" b="0" i="0" u="none" strike="noStrike">
                        <a:solidFill>
                          <a:srgbClr val="000000"/>
                        </a:solidFill>
                        <a:effectLst/>
                        <a:latin typeface="+mn-lt"/>
                      </a:endParaRPr>
                    </a:p>
                  </a:txBody>
                  <a:tcPr marT="36576" marB="36576" anchor="ctr"/>
                </a:tc>
                <a:tc>
                  <a:txBody>
                    <a:bodyPr/>
                    <a:lstStyle/>
                    <a:p>
                      <a:pPr algn="r" fontAlgn="b"/>
                      <a:r>
                        <a:rPr lang="en-US" sz="1800" u="none" strike="noStrike">
                          <a:effectLst/>
                          <a:latin typeface="+mn-lt"/>
                        </a:rPr>
                        <a:t>       900,000 </a:t>
                      </a:r>
                      <a:endParaRPr lang="en-US" sz="1800" b="0" i="0" u="none" strike="noStrike">
                        <a:solidFill>
                          <a:srgbClr val="000000"/>
                        </a:solidFill>
                        <a:effectLst/>
                        <a:latin typeface="+mn-lt"/>
                      </a:endParaRPr>
                    </a:p>
                  </a:txBody>
                  <a:tcPr marT="36576" marB="36576" anchor="ctr"/>
                </a:tc>
                <a:extLst>
                  <a:ext uri="{0D108BD9-81ED-4DB2-BD59-A6C34878D82A}">
                    <a16:rowId xmlns:a16="http://schemas.microsoft.com/office/drawing/2014/main" val="495541389"/>
                  </a:ext>
                </a:extLst>
              </a:tr>
              <a:tr h="0">
                <a:tc>
                  <a:txBody>
                    <a:bodyPr/>
                    <a:lstStyle/>
                    <a:p>
                      <a:pPr algn="l" fontAlgn="b"/>
                      <a:endParaRPr lang="en-US" sz="1800" b="0" i="0" u="none" strike="noStrike">
                        <a:solidFill>
                          <a:srgbClr val="000000"/>
                        </a:solidFill>
                        <a:effectLst/>
                        <a:latin typeface="+mn-lt"/>
                      </a:endParaRPr>
                    </a:p>
                  </a:txBody>
                  <a:tcPr marL="0" marR="0" marT="0" marB="0" anchor="ctr">
                    <a:solidFill>
                      <a:srgbClr val="EFF2F8"/>
                    </a:solidFill>
                  </a:tcPr>
                </a:tc>
                <a:tc>
                  <a:txBody>
                    <a:bodyPr/>
                    <a:lstStyle/>
                    <a:p>
                      <a:pPr algn="r" fontAlgn="b"/>
                      <a:endParaRPr lang="en-US" sz="1800" b="0" i="0" u="none" strike="noStrike">
                        <a:solidFill>
                          <a:srgbClr val="000000"/>
                        </a:solidFill>
                        <a:effectLst/>
                        <a:latin typeface="+mn-lt"/>
                      </a:endParaRPr>
                    </a:p>
                  </a:txBody>
                  <a:tcPr marL="0" marR="0" marT="0" marB="0" anchor="ctr">
                    <a:solidFill>
                      <a:srgbClr val="EFF2F8"/>
                    </a:solidFill>
                  </a:tcPr>
                </a:tc>
                <a:extLst>
                  <a:ext uri="{0D108BD9-81ED-4DB2-BD59-A6C34878D82A}">
                    <a16:rowId xmlns:a16="http://schemas.microsoft.com/office/drawing/2014/main" val="4262801479"/>
                  </a:ext>
                </a:extLst>
              </a:tr>
              <a:tr h="328930">
                <a:tc>
                  <a:txBody>
                    <a:bodyPr/>
                    <a:lstStyle/>
                    <a:p>
                      <a:pPr algn="l" fontAlgn="b"/>
                      <a:r>
                        <a:rPr lang="en-US" sz="1800" u="none" strike="noStrike">
                          <a:effectLst/>
                          <a:latin typeface="+mn-lt"/>
                        </a:rPr>
                        <a:t> Total Increase to Unrestricted Net Assets: </a:t>
                      </a:r>
                      <a:endParaRPr lang="en-US" sz="1800" b="0" i="0" u="none" strike="noStrike">
                        <a:solidFill>
                          <a:srgbClr val="000000"/>
                        </a:solidFill>
                        <a:effectLst/>
                        <a:latin typeface="+mn-lt"/>
                      </a:endParaRPr>
                    </a:p>
                  </a:txBody>
                  <a:tcPr marT="36576" marB="36576" anchor="ctr"/>
                </a:tc>
                <a:tc>
                  <a:txBody>
                    <a:bodyPr/>
                    <a:lstStyle/>
                    <a:p>
                      <a:pPr algn="r" fontAlgn="b"/>
                      <a:r>
                        <a:rPr lang="en-US" sz="1800" u="none" strike="noStrike">
                          <a:effectLst/>
                          <a:latin typeface="+mn-lt"/>
                        </a:rPr>
                        <a:t> $ 2,716,314 </a:t>
                      </a:r>
                      <a:endParaRPr lang="en-US" sz="1800" b="0" i="0" u="none" strike="noStrike">
                        <a:solidFill>
                          <a:srgbClr val="000000"/>
                        </a:solidFill>
                        <a:effectLst/>
                        <a:latin typeface="+mn-lt"/>
                      </a:endParaRPr>
                    </a:p>
                  </a:txBody>
                  <a:tcPr marT="36576" marB="36576" anchor="ctr"/>
                </a:tc>
                <a:extLst>
                  <a:ext uri="{0D108BD9-81ED-4DB2-BD59-A6C34878D82A}">
                    <a16:rowId xmlns:a16="http://schemas.microsoft.com/office/drawing/2014/main" val="1131331568"/>
                  </a:ext>
                </a:extLst>
              </a:tr>
            </a:tbl>
          </a:graphicData>
        </a:graphic>
      </p:graphicFrame>
      <p:sp>
        <p:nvSpPr>
          <p:cNvPr id="4" name="Title 1">
            <a:extLst>
              <a:ext uri="{FF2B5EF4-FFF2-40B4-BE49-F238E27FC236}">
                <a16:creationId xmlns:a16="http://schemas.microsoft.com/office/drawing/2014/main" id="{14CF2C93-B13B-614F-B26A-8B559D7843B9}"/>
              </a:ext>
            </a:extLst>
          </p:cNvPr>
          <p:cNvSpPr txBox="1">
            <a:spLocks/>
          </p:cNvSpPr>
          <p:nvPr/>
        </p:nvSpPr>
        <p:spPr>
          <a:xfrm>
            <a:off x="1028700" y="447271"/>
            <a:ext cx="7886700" cy="284249"/>
          </a:xfrm>
          <a:prstGeom prst="rect">
            <a:avLst/>
          </a:prstGeom>
        </p:spPr>
        <p:txBody>
          <a:bodyPr lIns="91440" tIns="45720" rIns="91440" bIns="45720" anchor="t">
            <a:normAutofit fontScale="6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2400">
                <a:solidFill>
                  <a:schemeClr val="tx2"/>
                </a:solidFill>
              </a:rPr>
              <a:t>OPERATIONS</a:t>
            </a:r>
            <a:endParaRPr lang="en-US">
              <a:solidFill>
                <a:schemeClr val="tx2"/>
              </a:solidFill>
            </a:endParaRPr>
          </a:p>
        </p:txBody>
      </p:sp>
    </p:spTree>
    <p:extLst>
      <p:ext uri="{BB962C8B-B14F-4D97-AF65-F5344CB8AC3E}">
        <p14:creationId xmlns:p14="http://schemas.microsoft.com/office/powerpoint/2010/main" val="2381601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A9D0-CC18-324E-86B8-77E6CB294E05}"/>
              </a:ext>
            </a:extLst>
          </p:cNvPr>
          <p:cNvSpPr txBox="1">
            <a:spLocks/>
          </p:cNvSpPr>
          <p:nvPr/>
        </p:nvSpPr>
        <p:spPr>
          <a:xfrm>
            <a:off x="464820" y="335412"/>
            <a:ext cx="4724400" cy="1143000"/>
          </a:xfrm>
          <a:prstGeom prst="rect">
            <a:avLst/>
          </a:prstGeom>
        </p:spPr>
        <p:txBody>
          <a:bodyPr vert="horz" lIns="91440" tIns="45720" rIns="91440" bIns="45720" rtlCol="0" anchor="ctr">
            <a:normAutofit/>
          </a:bodyPr>
          <a:lstStyle>
            <a:lvl1pPr algn="l" defTabSz="411470" rtl="0" eaLnBrk="1" latinLnBrk="0" hangingPunct="1">
              <a:spcBef>
                <a:spcPct val="0"/>
              </a:spcBef>
              <a:buNone/>
              <a:defRPr sz="3240" kern="1200">
                <a:solidFill>
                  <a:schemeClr val="tx1"/>
                </a:solidFill>
                <a:latin typeface="+mj-lt"/>
                <a:ea typeface="+mj-ea"/>
                <a:cs typeface="+mj-cs"/>
              </a:defRPr>
            </a:lvl1pPr>
          </a:lstStyle>
          <a:p>
            <a:r>
              <a:rPr lang="en-US" sz="2800">
                <a:solidFill>
                  <a:srgbClr val="004B98"/>
                </a:solidFill>
              </a:rPr>
              <a:t>Leasing Cost Scenarios</a:t>
            </a:r>
          </a:p>
        </p:txBody>
      </p:sp>
      <p:graphicFrame>
        <p:nvGraphicFramePr>
          <p:cNvPr id="3" name="Content Placeholder 5">
            <a:extLst>
              <a:ext uri="{FF2B5EF4-FFF2-40B4-BE49-F238E27FC236}">
                <a16:creationId xmlns:a16="http://schemas.microsoft.com/office/drawing/2014/main" id="{403673D6-9251-624C-859C-7B76EDAAF37F}"/>
              </a:ext>
            </a:extLst>
          </p:cNvPr>
          <p:cNvGraphicFramePr>
            <a:graphicFrameLocks/>
          </p:cNvGraphicFramePr>
          <p:nvPr>
            <p:extLst>
              <p:ext uri="{D42A27DB-BD31-4B8C-83A1-F6EECF244321}">
                <p14:modId xmlns:p14="http://schemas.microsoft.com/office/powerpoint/2010/main" val="566578903"/>
              </p:ext>
            </p:extLst>
          </p:nvPr>
        </p:nvGraphicFramePr>
        <p:xfrm>
          <a:off x="571500" y="1344695"/>
          <a:ext cx="8229600" cy="4257437"/>
        </p:xfrm>
        <a:graphic>
          <a:graphicData uri="http://schemas.openxmlformats.org/drawingml/2006/table">
            <a:tbl>
              <a:tblPr>
                <a:tableStyleId>{5C22544A-7EE6-4342-B048-85BDC9FD1C3A}</a:tableStyleId>
              </a:tblPr>
              <a:tblGrid>
                <a:gridCol w="3535680">
                  <a:extLst>
                    <a:ext uri="{9D8B030D-6E8A-4147-A177-3AD203B41FA5}">
                      <a16:colId xmlns:a16="http://schemas.microsoft.com/office/drawing/2014/main" val="4419193"/>
                    </a:ext>
                  </a:extLst>
                </a:gridCol>
                <a:gridCol w="1564640">
                  <a:extLst>
                    <a:ext uri="{9D8B030D-6E8A-4147-A177-3AD203B41FA5}">
                      <a16:colId xmlns:a16="http://schemas.microsoft.com/office/drawing/2014/main" val="2522340565"/>
                    </a:ext>
                  </a:extLst>
                </a:gridCol>
                <a:gridCol w="1564640">
                  <a:extLst>
                    <a:ext uri="{9D8B030D-6E8A-4147-A177-3AD203B41FA5}">
                      <a16:colId xmlns:a16="http://schemas.microsoft.com/office/drawing/2014/main" val="249427351"/>
                    </a:ext>
                  </a:extLst>
                </a:gridCol>
                <a:gridCol w="1564640">
                  <a:extLst>
                    <a:ext uri="{9D8B030D-6E8A-4147-A177-3AD203B41FA5}">
                      <a16:colId xmlns:a16="http://schemas.microsoft.com/office/drawing/2014/main" val="2535638817"/>
                    </a:ext>
                  </a:extLst>
                </a:gridCol>
              </a:tblGrid>
              <a:tr h="356299">
                <a:tc>
                  <a:txBody>
                    <a:bodyPr/>
                    <a:lstStyle/>
                    <a:p>
                      <a:pPr algn="l" fontAlgn="b"/>
                      <a:endParaRPr lang="en-US" sz="1100" b="0" i="0" u="none" strike="noStrike">
                        <a:solidFill>
                          <a:srgbClr val="000000"/>
                        </a:solidFill>
                        <a:effectLst/>
                        <a:latin typeface="+mn-lt"/>
                      </a:endParaRPr>
                    </a:p>
                  </a:txBody>
                  <a:tcPr marT="36576" marB="36576" anchor="ctr"/>
                </a:tc>
                <a:tc>
                  <a:txBody>
                    <a:bodyPr/>
                    <a:lstStyle/>
                    <a:p>
                      <a:pPr algn="ctr" fontAlgn="b"/>
                      <a:r>
                        <a:rPr lang="en-US" sz="1400" b="1" u="none" strike="noStrike">
                          <a:effectLst/>
                          <a:latin typeface="+mn-lt"/>
                        </a:rPr>
                        <a:t> (27,000 sf) </a:t>
                      </a:r>
                      <a:endParaRPr lang="en-US" sz="1400" b="1" i="0" u="none" strike="noStrike">
                        <a:solidFill>
                          <a:srgbClr val="000000"/>
                        </a:solidFill>
                        <a:effectLst/>
                        <a:latin typeface="+mn-lt"/>
                      </a:endParaRPr>
                    </a:p>
                  </a:txBody>
                  <a:tcPr marT="36576" marB="36576" anchor="ctr"/>
                </a:tc>
                <a:tc>
                  <a:txBody>
                    <a:bodyPr/>
                    <a:lstStyle/>
                    <a:p>
                      <a:pPr algn="ctr" fontAlgn="b"/>
                      <a:r>
                        <a:rPr lang="en-US" sz="1400" b="1" u="none" strike="noStrike">
                          <a:effectLst/>
                          <a:latin typeface="+mn-lt"/>
                        </a:rPr>
                        <a:t> (7,500 sf) </a:t>
                      </a:r>
                      <a:endParaRPr lang="en-US" sz="1400" b="1" i="0" u="none" strike="noStrike">
                        <a:solidFill>
                          <a:srgbClr val="000000"/>
                        </a:solidFill>
                        <a:effectLst/>
                        <a:latin typeface="+mn-lt"/>
                      </a:endParaRPr>
                    </a:p>
                  </a:txBody>
                  <a:tcPr marT="36576" marB="36576" anchor="ctr"/>
                </a:tc>
                <a:tc>
                  <a:txBody>
                    <a:bodyPr/>
                    <a:lstStyle/>
                    <a:p>
                      <a:pPr algn="ctr" fontAlgn="b"/>
                      <a:r>
                        <a:rPr lang="en-US" sz="1400" b="1" u="none" strike="noStrike">
                          <a:effectLst/>
                          <a:latin typeface="+mn-lt"/>
                        </a:rPr>
                        <a:t> (10,000 sf) </a:t>
                      </a:r>
                      <a:endParaRPr lang="en-US" sz="1400" b="1" i="0" u="none" strike="noStrike">
                        <a:solidFill>
                          <a:srgbClr val="000000"/>
                        </a:solidFill>
                        <a:effectLst/>
                        <a:latin typeface="+mn-lt"/>
                      </a:endParaRPr>
                    </a:p>
                  </a:txBody>
                  <a:tcPr marT="36576" marB="36576" anchor="ctr"/>
                </a:tc>
                <a:extLst>
                  <a:ext uri="{0D108BD9-81ED-4DB2-BD59-A6C34878D82A}">
                    <a16:rowId xmlns:a16="http://schemas.microsoft.com/office/drawing/2014/main" val="1341175062"/>
                  </a:ext>
                </a:extLst>
              </a:tr>
              <a:tr h="259126">
                <a:tc>
                  <a:txBody>
                    <a:bodyPr/>
                    <a:lstStyle/>
                    <a:p>
                      <a:pPr algn="l" fontAlgn="b"/>
                      <a:r>
                        <a:rPr lang="en-US" sz="1600" u="none" strike="noStrike">
                          <a:effectLst/>
                          <a:latin typeface="+mn-lt"/>
                        </a:rPr>
                        <a:t> </a:t>
                      </a:r>
                      <a:r>
                        <a:rPr lang="en-US" sz="1600" b="1" u="none" strike="noStrike">
                          <a:effectLst/>
                          <a:latin typeface="+mn-lt"/>
                        </a:rPr>
                        <a:t>Annual Costs: </a:t>
                      </a:r>
                      <a:endParaRPr lang="en-US" sz="1600" b="1" i="0" u="none" strike="noStrike">
                        <a:solidFill>
                          <a:srgbClr val="000000"/>
                        </a:solidFill>
                        <a:effectLst/>
                        <a:latin typeface="+mn-lt"/>
                      </a:endParaRPr>
                    </a:p>
                  </a:txBody>
                  <a:tcPr marT="36576" marB="36576" anchor="ctr"/>
                </a:tc>
                <a:tc>
                  <a:txBody>
                    <a:bodyPr/>
                    <a:lstStyle/>
                    <a:p>
                      <a:pPr algn="ctr" fontAlgn="b"/>
                      <a:r>
                        <a:rPr lang="en-US" sz="1600" b="1" u="none" strike="noStrike">
                          <a:effectLst/>
                          <a:latin typeface="+mn-lt"/>
                        </a:rPr>
                        <a:t> Current </a:t>
                      </a:r>
                      <a:endParaRPr lang="en-US" sz="1600" b="1" i="0" u="none" strike="noStrike">
                        <a:solidFill>
                          <a:srgbClr val="000000"/>
                        </a:solidFill>
                        <a:effectLst/>
                        <a:latin typeface="+mn-lt"/>
                      </a:endParaRPr>
                    </a:p>
                  </a:txBody>
                  <a:tcPr marT="36576" marB="36576" anchor="ctr"/>
                </a:tc>
                <a:tc>
                  <a:txBody>
                    <a:bodyPr/>
                    <a:lstStyle/>
                    <a:p>
                      <a:pPr algn="ctr" fontAlgn="b"/>
                      <a:r>
                        <a:rPr lang="en-US" sz="1600" b="1" u="none" strike="noStrike">
                          <a:effectLst/>
                          <a:latin typeface="+mn-lt"/>
                        </a:rPr>
                        <a:t>Low Range</a:t>
                      </a:r>
                      <a:endParaRPr lang="en-US" sz="1600" b="1" i="0" u="none" strike="noStrike">
                        <a:solidFill>
                          <a:srgbClr val="000000"/>
                        </a:solidFill>
                        <a:effectLst/>
                        <a:latin typeface="+mn-lt"/>
                      </a:endParaRPr>
                    </a:p>
                  </a:txBody>
                  <a:tcPr marT="36576" marB="36576" anchor="ctr"/>
                </a:tc>
                <a:tc>
                  <a:txBody>
                    <a:bodyPr/>
                    <a:lstStyle/>
                    <a:p>
                      <a:pPr algn="ctr" fontAlgn="b"/>
                      <a:r>
                        <a:rPr lang="en-US" sz="1600" b="1" u="none" strike="noStrike">
                          <a:effectLst/>
                          <a:latin typeface="+mn-lt"/>
                        </a:rPr>
                        <a:t>High Range</a:t>
                      </a:r>
                      <a:endParaRPr lang="en-US" sz="1600" b="1" i="0" u="none" strike="noStrike">
                        <a:solidFill>
                          <a:srgbClr val="000000"/>
                        </a:solidFill>
                        <a:effectLst/>
                        <a:latin typeface="+mn-lt"/>
                      </a:endParaRPr>
                    </a:p>
                  </a:txBody>
                  <a:tcPr marT="36576" marB="36576" anchor="ctr"/>
                </a:tc>
                <a:extLst>
                  <a:ext uri="{0D108BD9-81ED-4DB2-BD59-A6C34878D82A}">
                    <a16:rowId xmlns:a16="http://schemas.microsoft.com/office/drawing/2014/main" val="3863623865"/>
                  </a:ext>
                </a:extLst>
              </a:tr>
              <a:tr h="485862">
                <a:tc>
                  <a:txBody>
                    <a:bodyPr/>
                    <a:lstStyle/>
                    <a:p>
                      <a:pPr algn="l" fontAlgn="b"/>
                      <a:r>
                        <a:rPr lang="en-US" sz="1600" u="none" strike="noStrike">
                          <a:effectLst/>
                          <a:latin typeface="+mn-lt"/>
                        </a:rPr>
                        <a:t> Office Space </a:t>
                      </a:r>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  323,441 </a:t>
                      </a:r>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$ 198,524 </a:t>
                      </a:r>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    317,500 </a:t>
                      </a:r>
                      <a:endParaRPr lang="en-US" sz="1600" b="0" i="0" u="none" strike="noStrike">
                        <a:solidFill>
                          <a:srgbClr val="000000"/>
                        </a:solidFill>
                        <a:effectLst/>
                        <a:latin typeface="+mn-lt"/>
                      </a:endParaRPr>
                    </a:p>
                  </a:txBody>
                  <a:tcPr marT="36576" marB="36576" anchor="ctr"/>
                </a:tc>
                <a:extLst>
                  <a:ext uri="{0D108BD9-81ED-4DB2-BD59-A6C34878D82A}">
                    <a16:rowId xmlns:a16="http://schemas.microsoft.com/office/drawing/2014/main" val="1268326426"/>
                  </a:ext>
                </a:extLst>
              </a:tr>
              <a:tr h="485862">
                <a:tc>
                  <a:txBody>
                    <a:bodyPr/>
                    <a:lstStyle/>
                    <a:p>
                      <a:pPr algn="l" fontAlgn="b"/>
                      <a:r>
                        <a:rPr lang="en-US" sz="1600" u="none" strike="noStrike">
                          <a:effectLst/>
                          <a:latin typeface="+mn-lt"/>
                        </a:rPr>
                        <a:t> Storage Space </a:t>
                      </a:r>
                      <a:endParaRPr lang="en-US" sz="1600" b="0" i="0" u="none" strike="noStrike">
                        <a:solidFill>
                          <a:srgbClr val="000000"/>
                        </a:solidFill>
                        <a:effectLst/>
                        <a:latin typeface="+mn-lt"/>
                      </a:endParaRPr>
                    </a:p>
                  </a:txBody>
                  <a:tcPr marT="36576" marB="36576" anchor="ctr"/>
                </a:tc>
                <a:tc>
                  <a:txBody>
                    <a:bodyPr/>
                    <a:lstStyle/>
                    <a:p>
                      <a:pPr algn="r" fontAlgn="b"/>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3,840 </a:t>
                      </a:r>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3,840 </a:t>
                      </a:r>
                      <a:endParaRPr lang="en-US" sz="1600" b="0" i="0" u="none" strike="noStrike">
                        <a:solidFill>
                          <a:srgbClr val="000000"/>
                        </a:solidFill>
                        <a:effectLst/>
                        <a:latin typeface="+mn-lt"/>
                      </a:endParaRPr>
                    </a:p>
                  </a:txBody>
                  <a:tcPr marT="36576" marB="36576" anchor="ctr"/>
                </a:tc>
                <a:extLst>
                  <a:ext uri="{0D108BD9-81ED-4DB2-BD59-A6C34878D82A}">
                    <a16:rowId xmlns:a16="http://schemas.microsoft.com/office/drawing/2014/main" val="678141379"/>
                  </a:ext>
                </a:extLst>
              </a:tr>
              <a:tr h="485862">
                <a:tc>
                  <a:txBody>
                    <a:bodyPr/>
                    <a:lstStyle/>
                    <a:p>
                      <a:pPr algn="l" fontAlgn="b"/>
                      <a:r>
                        <a:rPr lang="en-US" sz="1600" b="1" u="none" strike="noStrike">
                          <a:effectLst/>
                          <a:latin typeface="+mn-lt"/>
                        </a:rPr>
                        <a:t> Total Annual Costs </a:t>
                      </a:r>
                      <a:endParaRPr lang="en-US" sz="1600" b="1" i="0" u="none" strike="noStrike">
                        <a:solidFill>
                          <a:srgbClr val="000000"/>
                        </a:solidFill>
                        <a:effectLst/>
                        <a:latin typeface="+mn-lt"/>
                      </a:endParaRPr>
                    </a:p>
                  </a:txBody>
                  <a:tcPr marT="36576" marB="36576" anchor="ctr"/>
                </a:tc>
                <a:tc>
                  <a:txBody>
                    <a:bodyPr/>
                    <a:lstStyle/>
                    <a:p>
                      <a:pPr algn="r" fontAlgn="b"/>
                      <a:r>
                        <a:rPr lang="en-US" sz="1600" b="1" u="none" strike="noStrike">
                          <a:effectLst/>
                          <a:latin typeface="+mn-lt"/>
                        </a:rPr>
                        <a:t>       323,441 </a:t>
                      </a:r>
                      <a:endParaRPr lang="en-US" sz="1600" b="1" i="0" u="none" strike="noStrike">
                        <a:solidFill>
                          <a:srgbClr val="000000"/>
                        </a:solidFill>
                        <a:effectLst/>
                        <a:latin typeface="+mn-lt"/>
                      </a:endParaRPr>
                    </a:p>
                  </a:txBody>
                  <a:tcPr marT="36576" marB="36576" anchor="ctr"/>
                </a:tc>
                <a:tc>
                  <a:txBody>
                    <a:bodyPr/>
                    <a:lstStyle/>
                    <a:p>
                      <a:pPr algn="r" fontAlgn="b"/>
                      <a:r>
                        <a:rPr lang="en-US" sz="1600" b="1" u="none" strike="noStrike">
                          <a:effectLst/>
                          <a:latin typeface="+mn-lt"/>
                        </a:rPr>
                        <a:t>      202,364 </a:t>
                      </a:r>
                      <a:endParaRPr lang="en-US" sz="1600" b="1" i="0" u="none" strike="noStrike">
                        <a:solidFill>
                          <a:srgbClr val="000000"/>
                        </a:solidFill>
                        <a:effectLst/>
                        <a:latin typeface="+mn-lt"/>
                      </a:endParaRPr>
                    </a:p>
                  </a:txBody>
                  <a:tcPr marT="36576" marB="36576" anchor="ctr"/>
                </a:tc>
                <a:tc>
                  <a:txBody>
                    <a:bodyPr/>
                    <a:lstStyle/>
                    <a:p>
                      <a:pPr algn="r" fontAlgn="b"/>
                      <a:r>
                        <a:rPr lang="en-US" sz="1600" b="1" u="none" strike="noStrike">
                          <a:effectLst/>
                          <a:latin typeface="+mn-lt"/>
                        </a:rPr>
                        <a:t>        321,340 </a:t>
                      </a:r>
                      <a:endParaRPr lang="en-US" sz="1600" b="1" i="0" u="none" strike="noStrike">
                        <a:solidFill>
                          <a:srgbClr val="000000"/>
                        </a:solidFill>
                        <a:effectLst/>
                        <a:latin typeface="+mn-lt"/>
                      </a:endParaRPr>
                    </a:p>
                  </a:txBody>
                  <a:tcPr marT="36576" marB="36576" anchor="ctr"/>
                </a:tc>
                <a:extLst>
                  <a:ext uri="{0D108BD9-81ED-4DB2-BD59-A6C34878D82A}">
                    <a16:rowId xmlns:a16="http://schemas.microsoft.com/office/drawing/2014/main" val="1432624951"/>
                  </a:ext>
                </a:extLst>
              </a:tr>
              <a:tr h="485862">
                <a:tc>
                  <a:txBody>
                    <a:bodyPr/>
                    <a:lstStyle/>
                    <a:p>
                      <a:pPr algn="l" fontAlgn="b"/>
                      <a:r>
                        <a:rPr lang="en-US" sz="1600" u="none" strike="noStrike">
                          <a:effectLst/>
                          <a:latin typeface="+mn-lt"/>
                        </a:rPr>
                        <a:t> Total Term (11 Years) </a:t>
                      </a:r>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3,557,851 </a:t>
                      </a:r>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2,226,004 </a:t>
                      </a:r>
                      <a:endParaRPr lang="en-US" sz="1600" b="0" i="0" u="none" strike="noStrike">
                        <a:solidFill>
                          <a:srgbClr val="000000"/>
                        </a:solidFill>
                        <a:effectLst/>
                        <a:latin typeface="+mn-lt"/>
                      </a:endParaRPr>
                    </a:p>
                  </a:txBody>
                  <a:tcPr marT="36576" marB="36576" anchor="ctr"/>
                </a:tc>
                <a:tc>
                  <a:txBody>
                    <a:bodyPr/>
                    <a:lstStyle/>
                    <a:p>
                      <a:pPr algn="r" fontAlgn="b"/>
                      <a:r>
                        <a:rPr lang="en-US" sz="1600" u="none" strike="noStrike">
                          <a:effectLst/>
                          <a:latin typeface="+mn-lt"/>
                        </a:rPr>
                        <a:t>     3,534,740</a:t>
                      </a:r>
                      <a:endParaRPr lang="en-US" sz="1600" b="0" i="0" u="none" strike="noStrike">
                        <a:solidFill>
                          <a:srgbClr val="000000"/>
                        </a:solidFill>
                        <a:effectLst/>
                        <a:latin typeface="+mn-lt"/>
                      </a:endParaRPr>
                    </a:p>
                  </a:txBody>
                  <a:tcPr marT="36576" marB="36576" anchor="ctr"/>
                </a:tc>
                <a:extLst>
                  <a:ext uri="{0D108BD9-81ED-4DB2-BD59-A6C34878D82A}">
                    <a16:rowId xmlns:a16="http://schemas.microsoft.com/office/drawing/2014/main" val="3124383825"/>
                  </a:ext>
                </a:extLst>
              </a:tr>
              <a:tr h="259126">
                <a:tc>
                  <a:txBody>
                    <a:bodyPr/>
                    <a:lstStyle/>
                    <a:p>
                      <a:pPr algn="l" fontAlgn="b"/>
                      <a:r>
                        <a:rPr lang="en-US" sz="1600" u="none" strike="noStrike">
                          <a:effectLst/>
                          <a:latin typeface="+mn-lt"/>
                        </a:rPr>
                        <a:t> </a:t>
                      </a:r>
                      <a:r>
                        <a:rPr lang="en-US" sz="1600" b="1" u="none" strike="noStrike">
                          <a:effectLst/>
                          <a:latin typeface="+mn-lt"/>
                        </a:rPr>
                        <a:t>One-time costs: </a:t>
                      </a:r>
                      <a:endParaRPr lang="en-US" sz="1600" b="1" i="0" u="none" strike="noStrike">
                        <a:solidFill>
                          <a:srgbClr val="000000"/>
                        </a:solidFill>
                        <a:effectLst/>
                        <a:latin typeface="+mn-lt"/>
                      </a:endParaRPr>
                    </a:p>
                  </a:txBody>
                  <a:tcPr marT="36576" marB="36576" anchor="ctr">
                    <a:solidFill>
                      <a:schemeClr val="bg2">
                        <a:lumMod val="90000"/>
                      </a:schemeClr>
                    </a:solidFill>
                  </a:tcPr>
                </a:tc>
                <a:tc>
                  <a:txBody>
                    <a:bodyPr/>
                    <a:lstStyle/>
                    <a:p>
                      <a:pPr algn="r" fontAlgn="b"/>
                      <a:endParaRPr lang="en-US" sz="1600" b="0" i="0" u="none" strike="noStrike">
                        <a:solidFill>
                          <a:srgbClr val="000000"/>
                        </a:solidFill>
                        <a:effectLst/>
                        <a:latin typeface="+mn-lt"/>
                      </a:endParaRPr>
                    </a:p>
                  </a:txBody>
                  <a:tcPr marT="36576" marB="36576" anchor="ctr">
                    <a:solidFill>
                      <a:schemeClr val="bg2">
                        <a:lumMod val="90000"/>
                      </a:schemeClr>
                    </a:solidFill>
                  </a:tcPr>
                </a:tc>
                <a:tc>
                  <a:txBody>
                    <a:bodyPr/>
                    <a:lstStyle/>
                    <a:p>
                      <a:pPr algn="r" fontAlgn="b"/>
                      <a:endParaRPr lang="en-US" sz="1600" b="0" i="0" u="none" strike="noStrike">
                        <a:solidFill>
                          <a:srgbClr val="000000"/>
                        </a:solidFill>
                        <a:effectLst/>
                        <a:latin typeface="+mn-lt"/>
                      </a:endParaRPr>
                    </a:p>
                  </a:txBody>
                  <a:tcPr marT="36576" marB="36576" anchor="ctr">
                    <a:solidFill>
                      <a:schemeClr val="bg2">
                        <a:lumMod val="90000"/>
                      </a:schemeClr>
                    </a:solidFill>
                  </a:tcPr>
                </a:tc>
                <a:tc>
                  <a:txBody>
                    <a:bodyPr/>
                    <a:lstStyle/>
                    <a:p>
                      <a:pPr algn="r" fontAlgn="b"/>
                      <a:endParaRPr lang="en-US" sz="1600" b="0" i="0" u="none" strike="noStrike">
                        <a:solidFill>
                          <a:srgbClr val="000000"/>
                        </a:solidFill>
                        <a:effectLst/>
                        <a:latin typeface="+mn-lt"/>
                      </a:endParaRPr>
                    </a:p>
                  </a:txBody>
                  <a:tcPr marT="36576" marB="36576" anchor="ctr">
                    <a:solidFill>
                      <a:schemeClr val="bg2">
                        <a:lumMod val="90000"/>
                      </a:schemeClr>
                    </a:solidFill>
                  </a:tcPr>
                </a:tc>
                <a:extLst>
                  <a:ext uri="{0D108BD9-81ED-4DB2-BD59-A6C34878D82A}">
                    <a16:rowId xmlns:a16="http://schemas.microsoft.com/office/drawing/2014/main" val="2935045846"/>
                  </a:ext>
                </a:extLst>
              </a:tr>
              <a:tr h="351982">
                <a:tc>
                  <a:txBody>
                    <a:bodyPr/>
                    <a:lstStyle/>
                    <a:p>
                      <a:pPr algn="l" fontAlgn="b"/>
                      <a:r>
                        <a:rPr lang="en-US" sz="1600" u="none" strike="noStrike">
                          <a:effectLst/>
                          <a:latin typeface="+mn-lt"/>
                        </a:rPr>
                        <a:t> Moving Costs </a:t>
                      </a:r>
                      <a:endParaRPr lang="en-US" sz="1600" b="0" i="0" u="none" strike="noStrike">
                        <a:solidFill>
                          <a:srgbClr val="000000"/>
                        </a:solidFill>
                        <a:effectLst/>
                        <a:latin typeface="+mn-lt"/>
                      </a:endParaRPr>
                    </a:p>
                  </a:txBody>
                  <a:tcPr marT="36576" marB="36576" anchor="ctr">
                    <a:solidFill>
                      <a:schemeClr val="bg2">
                        <a:lumMod val="90000"/>
                      </a:schemeClr>
                    </a:solidFill>
                  </a:tcPr>
                </a:tc>
                <a:tc>
                  <a:txBody>
                    <a:bodyPr/>
                    <a:lstStyle/>
                    <a:p>
                      <a:pPr algn="r" fontAlgn="b"/>
                      <a:endParaRPr lang="en-US" sz="1600" b="0" i="0" u="none" strike="noStrike">
                        <a:solidFill>
                          <a:srgbClr val="000000"/>
                        </a:solidFill>
                        <a:effectLst/>
                        <a:latin typeface="+mn-lt"/>
                      </a:endParaRPr>
                    </a:p>
                  </a:txBody>
                  <a:tcPr marT="36576" marB="36576" anchor="ctr">
                    <a:solidFill>
                      <a:schemeClr val="bg2">
                        <a:lumMod val="90000"/>
                      </a:schemeClr>
                    </a:solidFill>
                  </a:tcPr>
                </a:tc>
                <a:tc>
                  <a:txBody>
                    <a:bodyPr/>
                    <a:lstStyle/>
                    <a:p>
                      <a:pPr algn="r" fontAlgn="b"/>
                      <a:r>
                        <a:rPr lang="en-US" sz="1600" u="none" strike="noStrike">
                          <a:effectLst/>
                          <a:latin typeface="+mn-lt"/>
                        </a:rPr>
                        <a:t>         20,000 </a:t>
                      </a:r>
                      <a:endParaRPr lang="en-US" sz="1600" b="0" i="0" u="none" strike="noStrike">
                        <a:solidFill>
                          <a:srgbClr val="000000"/>
                        </a:solidFill>
                        <a:effectLst/>
                        <a:latin typeface="+mn-lt"/>
                      </a:endParaRPr>
                    </a:p>
                  </a:txBody>
                  <a:tcPr marT="36576" marB="36576" anchor="ctr">
                    <a:solidFill>
                      <a:schemeClr val="bg2">
                        <a:lumMod val="90000"/>
                      </a:schemeClr>
                    </a:solidFill>
                  </a:tcPr>
                </a:tc>
                <a:tc>
                  <a:txBody>
                    <a:bodyPr/>
                    <a:lstStyle/>
                    <a:p>
                      <a:pPr algn="r" fontAlgn="b"/>
                      <a:r>
                        <a:rPr lang="en-US" sz="1600" u="none" strike="noStrike">
                          <a:effectLst/>
                          <a:latin typeface="+mn-lt"/>
                        </a:rPr>
                        <a:t>          20,000 </a:t>
                      </a:r>
                      <a:endParaRPr lang="en-US" sz="1600" b="0" i="0" u="none" strike="noStrike">
                        <a:solidFill>
                          <a:srgbClr val="000000"/>
                        </a:solidFill>
                        <a:effectLst/>
                        <a:latin typeface="+mn-lt"/>
                      </a:endParaRPr>
                    </a:p>
                  </a:txBody>
                  <a:tcPr marT="36576" marB="36576" anchor="ctr">
                    <a:solidFill>
                      <a:schemeClr val="bg2">
                        <a:lumMod val="90000"/>
                      </a:schemeClr>
                    </a:solidFill>
                  </a:tcPr>
                </a:tc>
                <a:extLst>
                  <a:ext uri="{0D108BD9-81ED-4DB2-BD59-A6C34878D82A}">
                    <a16:rowId xmlns:a16="http://schemas.microsoft.com/office/drawing/2014/main" val="810603549"/>
                  </a:ext>
                </a:extLst>
              </a:tr>
              <a:tr h="485862">
                <a:tc>
                  <a:txBody>
                    <a:bodyPr/>
                    <a:lstStyle/>
                    <a:p>
                      <a:pPr algn="l" fontAlgn="b"/>
                      <a:r>
                        <a:rPr lang="en-US" sz="1600" b="1" u="none" strike="noStrike">
                          <a:effectLst/>
                          <a:latin typeface="+mn-lt"/>
                        </a:rPr>
                        <a:t> Total Costs </a:t>
                      </a:r>
                      <a:endParaRPr lang="en-US" sz="1600" b="1" i="0" u="none" strike="noStrike">
                        <a:solidFill>
                          <a:srgbClr val="000000"/>
                        </a:solidFill>
                        <a:effectLst/>
                        <a:latin typeface="+mn-lt"/>
                      </a:endParaRPr>
                    </a:p>
                  </a:txBody>
                  <a:tcPr marT="36576" marB="36576" anchor="ctr"/>
                </a:tc>
                <a:tc>
                  <a:txBody>
                    <a:bodyPr/>
                    <a:lstStyle/>
                    <a:p>
                      <a:pPr algn="r" fontAlgn="b"/>
                      <a:r>
                        <a:rPr lang="en-US" sz="1600" b="1" u="none" strike="noStrike">
                          <a:effectLst/>
                          <a:latin typeface="+mn-lt"/>
                        </a:rPr>
                        <a:t>   $ 3,557,851 </a:t>
                      </a:r>
                      <a:endParaRPr lang="en-US" sz="1600" b="1" i="0" u="none" strike="noStrike">
                        <a:solidFill>
                          <a:srgbClr val="000000"/>
                        </a:solidFill>
                        <a:effectLst/>
                        <a:latin typeface="+mn-lt"/>
                      </a:endParaRPr>
                    </a:p>
                  </a:txBody>
                  <a:tcPr marT="36576" marB="36576" anchor="ctr"/>
                </a:tc>
                <a:tc>
                  <a:txBody>
                    <a:bodyPr/>
                    <a:lstStyle/>
                    <a:p>
                      <a:pPr algn="r" fontAlgn="b"/>
                      <a:r>
                        <a:rPr lang="en-US" sz="1600" b="1" u="none" strike="noStrike">
                          <a:effectLst/>
                          <a:latin typeface="+mn-lt"/>
                        </a:rPr>
                        <a:t>    $ 2,246,004 </a:t>
                      </a:r>
                      <a:endParaRPr lang="en-US" sz="1600" b="1" i="0" u="none" strike="noStrike">
                        <a:solidFill>
                          <a:srgbClr val="000000"/>
                        </a:solidFill>
                        <a:effectLst/>
                        <a:latin typeface="+mn-lt"/>
                      </a:endParaRPr>
                    </a:p>
                  </a:txBody>
                  <a:tcPr marT="36576" marB="36576" anchor="ctr"/>
                </a:tc>
                <a:tc>
                  <a:txBody>
                    <a:bodyPr/>
                    <a:lstStyle/>
                    <a:p>
                      <a:pPr algn="r" fontAlgn="b"/>
                      <a:r>
                        <a:rPr lang="en-US" sz="1600" b="1" u="none" strike="noStrike">
                          <a:effectLst/>
                          <a:latin typeface="+mn-lt"/>
                        </a:rPr>
                        <a:t>   $  3,554,740 </a:t>
                      </a:r>
                      <a:endParaRPr lang="en-US" sz="1600" b="1" i="0" u="none" strike="noStrike">
                        <a:solidFill>
                          <a:srgbClr val="000000"/>
                        </a:solidFill>
                        <a:effectLst/>
                        <a:latin typeface="+mn-lt"/>
                      </a:endParaRPr>
                    </a:p>
                  </a:txBody>
                  <a:tcPr marT="36576" marB="36576" anchor="ctr"/>
                </a:tc>
                <a:extLst>
                  <a:ext uri="{0D108BD9-81ED-4DB2-BD59-A6C34878D82A}">
                    <a16:rowId xmlns:a16="http://schemas.microsoft.com/office/drawing/2014/main" val="2720541421"/>
                  </a:ext>
                </a:extLst>
              </a:tr>
              <a:tr h="485862">
                <a:tc>
                  <a:txBody>
                    <a:bodyPr/>
                    <a:lstStyle/>
                    <a:p>
                      <a:pPr algn="l" fontAlgn="b"/>
                      <a:r>
                        <a:rPr lang="en-US" sz="1600" u="none" strike="noStrike">
                          <a:effectLst/>
                          <a:latin typeface="+mn-lt"/>
                        </a:rPr>
                        <a:t> Difference from current scenario  </a:t>
                      </a:r>
                      <a:endParaRPr lang="en-US" sz="1600" b="0" i="0" u="none" strike="noStrike">
                        <a:solidFill>
                          <a:srgbClr val="000000"/>
                        </a:solidFill>
                        <a:effectLst/>
                        <a:latin typeface="+mn-lt"/>
                      </a:endParaRPr>
                    </a:p>
                  </a:txBody>
                  <a:tcPr marT="36576" marB="36576" anchor="ctr"/>
                </a:tc>
                <a:tc>
                  <a:txBody>
                    <a:bodyPr/>
                    <a:lstStyle/>
                    <a:p>
                      <a:pPr algn="r" fontAlgn="b"/>
                      <a:endParaRPr lang="en-US" sz="1400" b="0" i="0" u="none" strike="noStrike">
                        <a:solidFill>
                          <a:srgbClr val="000000"/>
                        </a:solidFill>
                        <a:effectLst/>
                        <a:latin typeface="+mn-lt"/>
                      </a:endParaRPr>
                    </a:p>
                  </a:txBody>
                  <a:tcPr marT="36576" marB="36576" anchor="ctr"/>
                </a:tc>
                <a:tc>
                  <a:txBody>
                    <a:bodyPr/>
                    <a:lstStyle/>
                    <a:p>
                      <a:pPr algn="r" fontAlgn="b"/>
                      <a:r>
                        <a:rPr lang="en-US" sz="1400" u="none" strike="noStrike">
                          <a:effectLst/>
                          <a:latin typeface="+mn-lt"/>
                        </a:rPr>
                        <a:t>  (1,311,847)</a:t>
                      </a:r>
                      <a:endParaRPr lang="en-US" sz="1400" b="0" i="0" u="none" strike="noStrike">
                        <a:solidFill>
                          <a:srgbClr val="000000"/>
                        </a:solidFill>
                        <a:effectLst/>
                        <a:latin typeface="+mn-lt"/>
                      </a:endParaRPr>
                    </a:p>
                  </a:txBody>
                  <a:tcPr marT="36576" marB="36576" anchor="ctr"/>
                </a:tc>
                <a:tc>
                  <a:txBody>
                    <a:bodyPr/>
                    <a:lstStyle/>
                    <a:p>
                      <a:pPr algn="r" fontAlgn="b"/>
                      <a:r>
                        <a:rPr lang="en-US" sz="1400" u="none" strike="noStrike">
                          <a:effectLst/>
                          <a:latin typeface="+mn-lt"/>
                        </a:rPr>
                        <a:t>        (3,111)</a:t>
                      </a:r>
                      <a:endParaRPr lang="en-US" sz="1400" b="0" i="0" u="none" strike="noStrike">
                        <a:solidFill>
                          <a:srgbClr val="000000"/>
                        </a:solidFill>
                        <a:effectLst/>
                        <a:latin typeface="+mn-lt"/>
                      </a:endParaRPr>
                    </a:p>
                  </a:txBody>
                  <a:tcPr marT="36576" marB="36576" anchor="ctr"/>
                </a:tc>
                <a:extLst>
                  <a:ext uri="{0D108BD9-81ED-4DB2-BD59-A6C34878D82A}">
                    <a16:rowId xmlns:a16="http://schemas.microsoft.com/office/drawing/2014/main" val="3032569782"/>
                  </a:ext>
                </a:extLst>
              </a:tr>
            </a:tbl>
          </a:graphicData>
        </a:graphic>
      </p:graphicFrame>
      <p:sp>
        <p:nvSpPr>
          <p:cNvPr id="5" name="Title 1">
            <a:extLst>
              <a:ext uri="{FF2B5EF4-FFF2-40B4-BE49-F238E27FC236}">
                <a16:creationId xmlns:a16="http://schemas.microsoft.com/office/drawing/2014/main" id="{A54E28B3-0734-3B4F-B3B9-8E54FC4216B2}"/>
              </a:ext>
            </a:extLst>
          </p:cNvPr>
          <p:cNvSpPr txBox="1">
            <a:spLocks/>
          </p:cNvSpPr>
          <p:nvPr/>
        </p:nvSpPr>
        <p:spPr>
          <a:xfrm>
            <a:off x="1028700" y="447271"/>
            <a:ext cx="7886700" cy="284249"/>
          </a:xfrm>
          <a:prstGeom prst="rect">
            <a:avLst/>
          </a:prstGeom>
        </p:spPr>
        <p:txBody>
          <a:bodyPr>
            <a:normAutofit fontScale="6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2400">
                <a:solidFill>
                  <a:schemeClr val="tx2"/>
                </a:solidFill>
              </a:rPr>
              <a:t>OPERATIONS</a:t>
            </a:r>
          </a:p>
        </p:txBody>
      </p:sp>
    </p:spTree>
    <p:extLst>
      <p:ext uri="{BB962C8B-B14F-4D97-AF65-F5344CB8AC3E}">
        <p14:creationId xmlns:p14="http://schemas.microsoft.com/office/powerpoint/2010/main" val="35632960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1A84550-4635-5644-A2A3-E2A3D2F7BFC1}"/>
              </a:ext>
            </a:extLst>
          </p:cNvPr>
          <p:cNvSpPr txBox="1"/>
          <p:nvPr/>
        </p:nvSpPr>
        <p:spPr>
          <a:xfrm>
            <a:off x="489307" y="626812"/>
            <a:ext cx="4708340" cy="739305"/>
          </a:xfrm>
          <a:prstGeom prst="rect">
            <a:avLst/>
          </a:prstGeom>
          <a:noFill/>
        </p:spPr>
        <p:txBody>
          <a:bodyPr wrap="none" rtlCol="0">
            <a:spAutoFit/>
          </a:bodyPr>
          <a:lstStyle/>
          <a:p>
            <a:r>
              <a:rPr lang="en-US" sz="2800">
                <a:solidFill>
                  <a:srgbClr val="004B98"/>
                </a:solidFill>
              </a:rPr>
              <a:t>2021 Fundraising Campaign</a:t>
            </a:r>
          </a:p>
          <a:p>
            <a:endParaRPr lang="en-US"/>
          </a:p>
        </p:txBody>
      </p:sp>
      <p:sp>
        <p:nvSpPr>
          <p:cNvPr id="4" name="TextBox 3">
            <a:extLst>
              <a:ext uri="{FF2B5EF4-FFF2-40B4-BE49-F238E27FC236}">
                <a16:creationId xmlns:a16="http://schemas.microsoft.com/office/drawing/2014/main" id="{ED6342E5-721D-BF45-80E1-BEDBD77B3857}"/>
              </a:ext>
            </a:extLst>
          </p:cNvPr>
          <p:cNvSpPr txBox="1"/>
          <p:nvPr/>
        </p:nvSpPr>
        <p:spPr>
          <a:xfrm>
            <a:off x="485890" y="1093220"/>
            <a:ext cx="8048056" cy="5053948"/>
          </a:xfrm>
          <a:prstGeom prst="rect">
            <a:avLst/>
          </a:prstGeom>
          <a:noFill/>
        </p:spPr>
        <p:txBody>
          <a:bodyPr wrap="square" lIns="91440" tIns="45720" rIns="91440" bIns="45720" rtlCol="0" anchor="t">
            <a:spAutoFit/>
          </a:bodyPr>
          <a:lstStyle/>
          <a:p>
            <a:r>
              <a:rPr lang="en-US" sz="1400" b="1"/>
              <a:t>Launch Summer 2021</a:t>
            </a:r>
            <a:endParaRPr lang="en-US" sz="1400" b="1">
              <a:cs typeface="Arial" panose="020B0604020202020204"/>
            </a:endParaRPr>
          </a:p>
          <a:p>
            <a:endParaRPr lang="en-US"/>
          </a:p>
          <a:p>
            <a:r>
              <a:rPr lang="en-US" sz="1400" b="1"/>
              <a:t>2021 Goal $650,000</a:t>
            </a:r>
            <a:endParaRPr lang="en-US" sz="1400" b="1">
              <a:cs typeface="Arial"/>
            </a:endParaRPr>
          </a:p>
          <a:p>
            <a:endParaRPr lang="en-US" u="sng"/>
          </a:p>
          <a:p>
            <a:r>
              <a:rPr lang="en-US" b="1"/>
              <a:t>Target</a:t>
            </a:r>
          </a:p>
          <a:p>
            <a:r>
              <a:rPr lang="en-US" sz="1400"/>
              <a:t>Support for </a:t>
            </a:r>
            <a:r>
              <a:rPr lang="en-US" sz="1400" i="1"/>
              <a:t>Nucleus: Center for the Advancement of Nuclear Science and Technology</a:t>
            </a:r>
            <a:endParaRPr lang="en-US" sz="1400"/>
          </a:p>
          <a:p>
            <a:endParaRPr lang="en-US" sz="1400" i="1">
              <a:cs typeface="Arial"/>
            </a:endParaRPr>
          </a:p>
          <a:p>
            <a:pPr marL="285750" indent="-285750">
              <a:buFont typeface="Arial"/>
              <a:buChar char="•"/>
            </a:pPr>
            <a:r>
              <a:rPr lang="en-US" sz="1400">
                <a:cs typeface="Arial"/>
              </a:rPr>
              <a:t>K-12 activities expansion / Nuclear in Every Classroom</a:t>
            </a:r>
          </a:p>
          <a:p>
            <a:pPr marL="285750" indent="-285750">
              <a:buFont typeface="Arial"/>
              <a:buChar char="•"/>
            </a:pPr>
            <a:r>
              <a:rPr lang="en-US" sz="1400">
                <a:cs typeface="Arial"/>
              </a:rPr>
              <a:t>Radiation Communication / A Dose of Reality</a:t>
            </a:r>
          </a:p>
          <a:p>
            <a:pPr marL="285750" indent="-285750">
              <a:buFont typeface="Arial"/>
              <a:buChar char="•"/>
            </a:pPr>
            <a:r>
              <a:rPr lang="en-US" sz="1400">
                <a:cs typeface="Arial"/>
              </a:rPr>
              <a:t>Workforce development/diversity</a:t>
            </a:r>
          </a:p>
          <a:p>
            <a:pPr marL="285750" indent="-285750">
              <a:buFont typeface="Arial"/>
              <a:buChar char="•"/>
            </a:pPr>
            <a:endParaRPr lang="en-US" sz="1400" i="1">
              <a:cs typeface="Arial" panose="020B0604020202020204"/>
            </a:endParaRPr>
          </a:p>
          <a:p>
            <a:endParaRPr lang="en-US" sz="1400" i="1"/>
          </a:p>
          <a:p>
            <a:r>
              <a:rPr lang="en-US" b="1"/>
              <a:t>Donor Base</a:t>
            </a:r>
          </a:p>
          <a:p>
            <a:endParaRPr lang="en-US" sz="1400" b="1"/>
          </a:p>
          <a:p>
            <a:r>
              <a:rPr lang="en-US" sz="1400">
                <a:ea typeface="+mn-lt"/>
                <a:cs typeface="+mn-lt"/>
              </a:rPr>
              <a:t>Foundation and government entities – Grants and awards seeking support for specific strategic initiatives</a:t>
            </a:r>
          </a:p>
          <a:p>
            <a:endParaRPr lang="en-US" sz="1400" b="1">
              <a:cs typeface="Arial"/>
            </a:endParaRPr>
          </a:p>
          <a:p>
            <a:r>
              <a:rPr lang="en-US"/>
              <a:t>Corporate – Primary prospects include companies that have a history of large philanthropic gifts to the original CNSTI fundraising campaign and/or to the Navigating Nuclear appeal</a:t>
            </a:r>
          </a:p>
          <a:p>
            <a:endParaRPr lang="en-US"/>
          </a:p>
          <a:p>
            <a:r>
              <a:rPr lang="en-US"/>
              <a:t>Individual – Primary prospects (via a direct mail solicitation) include high wealth ANS members, Legacy Circle donors, and Honors and Awardees</a:t>
            </a:r>
          </a:p>
          <a:p>
            <a:endParaRPr lang="en-US"/>
          </a:p>
        </p:txBody>
      </p:sp>
      <p:sp>
        <p:nvSpPr>
          <p:cNvPr id="5" name="Title 1">
            <a:extLst>
              <a:ext uri="{FF2B5EF4-FFF2-40B4-BE49-F238E27FC236}">
                <a16:creationId xmlns:a16="http://schemas.microsoft.com/office/drawing/2014/main" id="{9B761F33-C600-D74D-AFD3-FB99CC8BB192}"/>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DEVELOPMENT</a:t>
            </a:r>
            <a:endParaRPr lang="en-US" sz="2400">
              <a:solidFill>
                <a:schemeClr val="tx2"/>
              </a:solidFill>
            </a:endParaRPr>
          </a:p>
        </p:txBody>
      </p:sp>
    </p:spTree>
    <p:extLst>
      <p:ext uri="{BB962C8B-B14F-4D97-AF65-F5344CB8AC3E}">
        <p14:creationId xmlns:p14="http://schemas.microsoft.com/office/powerpoint/2010/main" val="10091482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34C49E-4F71-374C-9A43-54806F4C24A4}"/>
              </a:ext>
            </a:extLst>
          </p:cNvPr>
          <p:cNvSpPr/>
          <p:nvPr/>
        </p:nvSpPr>
        <p:spPr>
          <a:xfrm>
            <a:off x="472718" y="630871"/>
            <a:ext cx="3967753" cy="523220"/>
          </a:xfrm>
          <a:prstGeom prst="rect">
            <a:avLst/>
          </a:prstGeom>
        </p:spPr>
        <p:txBody>
          <a:bodyPr wrap="none">
            <a:spAutoFit/>
          </a:bodyPr>
          <a:lstStyle/>
          <a:p>
            <a:r>
              <a:rPr lang="en-US" sz="2800">
                <a:solidFill>
                  <a:srgbClr val="004B98"/>
                </a:solidFill>
                <a:cs typeface="Times New Roman" panose="02020603050405020304" pitchFamily="18" charset="0"/>
              </a:rPr>
              <a:t>Governance 2020-2021</a:t>
            </a:r>
            <a:endParaRPr lang="en-US" sz="2800">
              <a:solidFill>
                <a:srgbClr val="004B98"/>
              </a:solidFill>
            </a:endParaRPr>
          </a:p>
        </p:txBody>
      </p:sp>
      <p:sp>
        <p:nvSpPr>
          <p:cNvPr id="3" name="Rectangle 2">
            <a:extLst>
              <a:ext uri="{FF2B5EF4-FFF2-40B4-BE49-F238E27FC236}">
                <a16:creationId xmlns:a16="http://schemas.microsoft.com/office/drawing/2014/main" id="{4B1A0D00-1078-1046-88F2-5E8414699090}"/>
              </a:ext>
            </a:extLst>
          </p:cNvPr>
          <p:cNvSpPr/>
          <p:nvPr/>
        </p:nvSpPr>
        <p:spPr>
          <a:xfrm>
            <a:off x="466163" y="1391506"/>
            <a:ext cx="7793917" cy="2585323"/>
          </a:xfrm>
          <a:prstGeom prst="rect">
            <a:avLst/>
          </a:prstGeom>
        </p:spPr>
        <p:txBody>
          <a:bodyPr wrap="square">
            <a:spAutoFit/>
          </a:bodyPr>
          <a:lstStyle/>
          <a:p>
            <a:pPr marL="231775" lvl="0" indent="-223838">
              <a:buFont typeface="Arial" panose="020B0604020202020204" pitchFamily="34" charset="0"/>
              <a:buChar char="•"/>
            </a:pPr>
            <a:r>
              <a:rPr lang="en-US" sz="1800"/>
              <a:t>Bylaws were voted upon by membership and changed to include </a:t>
            </a:r>
            <a:br>
              <a:rPr lang="en-US" sz="1800"/>
            </a:br>
            <a:r>
              <a:rPr lang="en-US" sz="1800"/>
              <a:t>Young Member Director language from the Change Plan 2020 </a:t>
            </a:r>
            <a:br>
              <a:rPr lang="en-US" sz="1800"/>
            </a:br>
            <a:endParaRPr lang="en-US" sz="1800"/>
          </a:p>
          <a:p>
            <a:pPr marL="231775" lvl="0" indent="-223838">
              <a:buFont typeface="Arial" panose="020B0604020202020204" pitchFamily="34" charset="0"/>
              <a:buChar char="•"/>
            </a:pPr>
            <a:r>
              <a:rPr lang="en-US" sz="1800"/>
              <a:t>The ANS National Election certified results account for 2,220 ballots cast from 10,245 eligible members, yielding a participation rate of 21.67%</a:t>
            </a:r>
            <a:br>
              <a:rPr lang="en-US" sz="1800"/>
            </a:br>
            <a:endParaRPr lang="en-US" sz="1800"/>
          </a:p>
          <a:p>
            <a:pPr marL="231775" lvl="0" indent="-223838">
              <a:buFont typeface="Arial" panose="020B0604020202020204" pitchFamily="34" charset="0"/>
              <a:buChar char="•"/>
            </a:pPr>
            <a:r>
              <a:rPr lang="en-US" sz="1800"/>
              <a:t>New red-line Change Plan 2020 created and now working with the Bylaws &amp; Rules Committee to ensure any additional bylaws changes are completed for a membership vote by ANS National Election 2022 </a:t>
            </a:r>
          </a:p>
        </p:txBody>
      </p:sp>
      <p:sp>
        <p:nvSpPr>
          <p:cNvPr id="4" name="Title 1">
            <a:extLst>
              <a:ext uri="{FF2B5EF4-FFF2-40B4-BE49-F238E27FC236}">
                <a16:creationId xmlns:a16="http://schemas.microsoft.com/office/drawing/2014/main" id="{38679C5F-1ABF-A147-9502-8DD4E4F80394}"/>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GOVERNANCE</a:t>
            </a:r>
            <a:endParaRPr lang="en-US" sz="2400">
              <a:solidFill>
                <a:schemeClr val="tx2"/>
              </a:solidFill>
            </a:endParaRPr>
          </a:p>
        </p:txBody>
      </p:sp>
    </p:spTree>
    <p:extLst>
      <p:ext uri="{BB962C8B-B14F-4D97-AF65-F5344CB8AC3E}">
        <p14:creationId xmlns:p14="http://schemas.microsoft.com/office/powerpoint/2010/main" val="1649034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34C49E-4F71-374C-9A43-54806F4C24A4}"/>
              </a:ext>
            </a:extLst>
          </p:cNvPr>
          <p:cNvSpPr/>
          <p:nvPr/>
        </p:nvSpPr>
        <p:spPr>
          <a:xfrm>
            <a:off x="415209" y="760267"/>
            <a:ext cx="5900974" cy="1077218"/>
          </a:xfrm>
          <a:prstGeom prst="rect">
            <a:avLst/>
          </a:prstGeom>
        </p:spPr>
        <p:txBody>
          <a:bodyPr wrap="none" lIns="91440" tIns="45720" rIns="91440" bIns="45720" anchor="t">
            <a:spAutoFit/>
          </a:bodyPr>
          <a:lstStyle/>
          <a:p>
            <a:r>
              <a:rPr lang="en-US" sz="3200">
                <a:solidFill>
                  <a:srgbClr val="004B98"/>
                </a:solidFill>
              </a:rPr>
              <a:t>President’s report:</a:t>
            </a:r>
            <a:endParaRPr lang="en-US"/>
          </a:p>
          <a:p>
            <a:r>
              <a:rPr lang="en-US" sz="3200">
                <a:solidFill>
                  <a:srgbClr val="004B98"/>
                </a:solidFill>
              </a:rPr>
              <a:t>Emerging from COVID stronger</a:t>
            </a:r>
            <a:endParaRPr lang="en-US"/>
          </a:p>
        </p:txBody>
      </p:sp>
      <p:sp>
        <p:nvSpPr>
          <p:cNvPr id="3" name="Rectangle 2">
            <a:extLst>
              <a:ext uri="{FF2B5EF4-FFF2-40B4-BE49-F238E27FC236}">
                <a16:creationId xmlns:a16="http://schemas.microsoft.com/office/drawing/2014/main" id="{4B1A0D00-1078-1046-88F2-5E8414699090}"/>
              </a:ext>
            </a:extLst>
          </p:cNvPr>
          <p:cNvSpPr/>
          <p:nvPr/>
        </p:nvSpPr>
        <p:spPr>
          <a:xfrm>
            <a:off x="480540" y="2033422"/>
            <a:ext cx="7793917" cy="2677656"/>
          </a:xfrm>
          <a:prstGeom prst="rect">
            <a:avLst/>
          </a:prstGeom>
        </p:spPr>
        <p:txBody>
          <a:bodyPr wrap="square" lIns="91440" tIns="45720" rIns="91440" bIns="45720" anchor="t">
            <a:spAutoFit/>
          </a:bodyPr>
          <a:lstStyle/>
          <a:p>
            <a:pPr marL="231775" indent="-223520">
              <a:buFont typeface="Arial" panose="020B0604020202020204" pitchFamily="34" charset="0"/>
              <a:buChar char="•"/>
            </a:pPr>
            <a:r>
              <a:rPr lang="en-US" sz="2800"/>
              <a:t>Change plan substantially implemented</a:t>
            </a:r>
            <a:endParaRPr lang="en-US" sz="2000"/>
          </a:p>
          <a:p>
            <a:pPr marL="231775" indent="-223520">
              <a:buFont typeface="Arial" panose="020B0604020202020204" pitchFamily="34" charset="0"/>
              <a:buChar char="•"/>
            </a:pPr>
            <a:r>
              <a:rPr lang="en-US" sz="2800">
                <a:cs typeface="Arial"/>
              </a:rPr>
              <a:t>Opportunity for continuing strategic planning and action</a:t>
            </a:r>
          </a:p>
          <a:p>
            <a:pPr marL="8255"/>
            <a:endParaRPr lang="en-US" sz="2800">
              <a:cs typeface="Arial"/>
            </a:endParaRPr>
          </a:p>
          <a:p>
            <a:pPr marL="231775" lvl="0" indent="-223520">
              <a:buFont typeface="Arial" panose="020B0604020202020204" pitchFamily="34" charset="0"/>
              <a:buChar char="•"/>
            </a:pPr>
            <a:endParaRPr lang="en-US" sz="2800">
              <a:cs typeface="Arial"/>
            </a:endParaRPr>
          </a:p>
          <a:p>
            <a:pPr marL="231775" indent="-223520">
              <a:buFont typeface="Arial" panose="020B0604020202020204" pitchFamily="34" charset="0"/>
              <a:buChar char="•"/>
            </a:pPr>
            <a:endParaRPr lang="en-US" sz="2800">
              <a:cs typeface="Arial"/>
            </a:endParaRPr>
          </a:p>
        </p:txBody>
      </p:sp>
      <p:sp>
        <p:nvSpPr>
          <p:cNvPr id="4" name="Title 1">
            <a:extLst>
              <a:ext uri="{FF2B5EF4-FFF2-40B4-BE49-F238E27FC236}">
                <a16:creationId xmlns:a16="http://schemas.microsoft.com/office/drawing/2014/main" id="{38679C5F-1ABF-A147-9502-8DD4E4F80394}"/>
              </a:ext>
            </a:extLst>
          </p:cNvPr>
          <p:cNvSpPr txBox="1">
            <a:spLocks/>
          </p:cNvSpPr>
          <p:nvPr/>
        </p:nvSpPr>
        <p:spPr>
          <a:xfrm>
            <a:off x="1060188" y="451581"/>
            <a:ext cx="7886700" cy="284249"/>
          </a:xfrm>
          <a:prstGeom prst="rect">
            <a:avLst/>
          </a:prstGeom>
        </p:spPr>
        <p:txBody>
          <a:bodyPr>
            <a:normAutofit fontScale="6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2400">
                <a:solidFill>
                  <a:schemeClr val="tx2"/>
                </a:solidFill>
              </a:rPr>
              <a:t>PRESIDENT’S REPORT</a:t>
            </a:r>
          </a:p>
        </p:txBody>
      </p:sp>
      <p:pic>
        <p:nvPicPr>
          <p:cNvPr id="6" name="Picture 6" descr="Graphical user interface, text, application, email&#10;&#10;Description automatically generated">
            <a:extLst>
              <a:ext uri="{FF2B5EF4-FFF2-40B4-BE49-F238E27FC236}">
                <a16:creationId xmlns:a16="http://schemas.microsoft.com/office/drawing/2014/main" id="{53D70F57-6953-470F-8A29-9D8359987713}"/>
              </a:ext>
            </a:extLst>
          </p:cNvPr>
          <p:cNvPicPr>
            <a:picLocks noChangeAspect="1"/>
          </p:cNvPicPr>
          <p:nvPr/>
        </p:nvPicPr>
        <p:blipFill>
          <a:blip r:embed="rId2"/>
          <a:stretch>
            <a:fillRect/>
          </a:stretch>
        </p:blipFill>
        <p:spPr>
          <a:xfrm>
            <a:off x="2785728" y="2851916"/>
            <a:ext cx="5769552" cy="3722061"/>
          </a:xfrm>
          <a:prstGeom prst="rect">
            <a:avLst/>
          </a:prstGeom>
        </p:spPr>
      </p:pic>
    </p:spTree>
    <p:extLst>
      <p:ext uri="{BB962C8B-B14F-4D97-AF65-F5344CB8AC3E}">
        <p14:creationId xmlns:p14="http://schemas.microsoft.com/office/powerpoint/2010/main" val="167459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C4A564E-F99C-B848-8072-13259F15D6C7}"/>
              </a:ext>
            </a:extLst>
          </p:cNvPr>
          <p:cNvPicPr>
            <a:picLocks noChangeAspect="1"/>
          </p:cNvPicPr>
          <p:nvPr/>
        </p:nvPicPr>
        <p:blipFill>
          <a:blip r:embed="rId2"/>
          <a:stretch>
            <a:fillRect/>
          </a:stretch>
        </p:blipFill>
        <p:spPr>
          <a:xfrm>
            <a:off x="400050" y="5668557"/>
            <a:ext cx="1352550" cy="496733"/>
          </a:xfrm>
          <a:prstGeom prst="rect">
            <a:avLst/>
          </a:prstGeom>
        </p:spPr>
      </p:pic>
      <p:sp>
        <p:nvSpPr>
          <p:cNvPr id="2" name="TextBox 1">
            <a:extLst>
              <a:ext uri="{FF2B5EF4-FFF2-40B4-BE49-F238E27FC236}">
                <a16:creationId xmlns:a16="http://schemas.microsoft.com/office/drawing/2014/main" id="{11F5F46F-6501-144D-82EC-E5836C97772D}"/>
              </a:ext>
            </a:extLst>
          </p:cNvPr>
          <p:cNvSpPr txBox="1"/>
          <p:nvPr/>
        </p:nvSpPr>
        <p:spPr>
          <a:xfrm>
            <a:off x="472611" y="3594038"/>
            <a:ext cx="3903633" cy="862416"/>
          </a:xfrm>
          <a:prstGeom prst="rect">
            <a:avLst/>
          </a:prstGeom>
          <a:noFill/>
        </p:spPr>
        <p:txBody>
          <a:bodyPr wrap="none" rtlCol="0">
            <a:spAutoFit/>
          </a:bodyPr>
          <a:lstStyle/>
          <a:p>
            <a:pPr>
              <a:defRPr/>
            </a:pPr>
            <a:r>
              <a:rPr lang="en-US" sz="3600">
                <a:solidFill>
                  <a:srgbClr val="EFF2F8"/>
                </a:solidFill>
                <a:latin typeface="+mj-lt"/>
                <a:ea typeface="Open Sans Light" panose="020B0306030504020204" pitchFamily="34" charset="0"/>
                <a:cs typeface="Open Sans Light" panose="020B0306030504020204" pitchFamily="34" charset="0"/>
              </a:rPr>
              <a:t>Thanks/Questions</a:t>
            </a:r>
          </a:p>
          <a:p>
            <a:endParaRPr lang="en-US"/>
          </a:p>
        </p:txBody>
      </p:sp>
    </p:spTree>
    <p:extLst>
      <p:ext uri="{BB962C8B-B14F-4D97-AF65-F5344CB8AC3E}">
        <p14:creationId xmlns:p14="http://schemas.microsoft.com/office/powerpoint/2010/main" val="1042636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9E28CA-4B14-0647-AD21-5797A42AB2CB}"/>
              </a:ext>
            </a:extLst>
          </p:cNvPr>
          <p:cNvSpPr txBox="1"/>
          <p:nvPr/>
        </p:nvSpPr>
        <p:spPr>
          <a:xfrm>
            <a:off x="6938749" y="6300625"/>
            <a:ext cx="1976375" cy="493084"/>
          </a:xfrm>
          <a:prstGeom prst="rect">
            <a:avLst/>
          </a:prstGeom>
          <a:noFill/>
        </p:spPr>
        <p:txBody>
          <a:bodyPr wrap="none" rtlCol="0">
            <a:spAutoFit/>
          </a:bodyPr>
          <a:lstStyle/>
          <a:p>
            <a:r>
              <a:rPr lang="en-US" sz="1200"/>
              <a:t>January 1 -  April 30, 2021</a:t>
            </a:r>
          </a:p>
          <a:p>
            <a:endParaRPr lang="en-US"/>
          </a:p>
        </p:txBody>
      </p:sp>
      <p:sp>
        <p:nvSpPr>
          <p:cNvPr id="3" name="TextBox 2">
            <a:extLst>
              <a:ext uri="{FF2B5EF4-FFF2-40B4-BE49-F238E27FC236}">
                <a16:creationId xmlns:a16="http://schemas.microsoft.com/office/drawing/2014/main" id="{61A84550-4635-5644-A2A3-E2A3D2F7BFC1}"/>
              </a:ext>
            </a:extLst>
          </p:cNvPr>
          <p:cNvSpPr txBox="1"/>
          <p:nvPr/>
        </p:nvSpPr>
        <p:spPr>
          <a:xfrm>
            <a:off x="489307" y="626812"/>
            <a:ext cx="2530565" cy="523220"/>
          </a:xfrm>
          <a:prstGeom prst="rect">
            <a:avLst/>
          </a:prstGeom>
          <a:noFill/>
        </p:spPr>
        <p:txBody>
          <a:bodyPr wrap="none" rtlCol="0">
            <a:spAutoFit/>
          </a:bodyPr>
          <a:lstStyle/>
          <a:p>
            <a:r>
              <a:rPr lang="en-US" sz="2800">
                <a:solidFill>
                  <a:srgbClr val="004B98"/>
                </a:solidFill>
                <a:latin typeface="+mj-lt"/>
              </a:rPr>
              <a:t>Year-End Goal</a:t>
            </a:r>
          </a:p>
        </p:txBody>
      </p:sp>
      <p:sp>
        <p:nvSpPr>
          <p:cNvPr id="4" name="TextBox 3">
            <a:extLst>
              <a:ext uri="{FF2B5EF4-FFF2-40B4-BE49-F238E27FC236}">
                <a16:creationId xmlns:a16="http://schemas.microsoft.com/office/drawing/2014/main" id="{ED6342E5-721D-BF45-80E1-BEDBD77B3857}"/>
              </a:ext>
            </a:extLst>
          </p:cNvPr>
          <p:cNvSpPr txBox="1"/>
          <p:nvPr/>
        </p:nvSpPr>
        <p:spPr>
          <a:xfrm>
            <a:off x="486652" y="1547716"/>
            <a:ext cx="8223179" cy="3046988"/>
          </a:xfrm>
          <a:prstGeom prst="rect">
            <a:avLst/>
          </a:prstGeom>
          <a:noFill/>
        </p:spPr>
        <p:txBody>
          <a:bodyPr wrap="square" rtlCol="0">
            <a:spAutoFit/>
          </a:bodyPr>
          <a:lstStyle/>
          <a:p>
            <a:r>
              <a:rPr lang="en-US" sz="1600"/>
              <a:t>CNSTI	 	$45,309 </a:t>
            </a:r>
          </a:p>
          <a:p>
            <a:r>
              <a:rPr lang="en-US" sz="1600"/>
              <a:t>General	</a:t>
            </a:r>
            <a:r>
              <a:rPr lang="en-US" sz="1600" u="sng"/>
              <a:t>$666,830</a:t>
            </a:r>
          </a:p>
          <a:p>
            <a:r>
              <a:rPr lang="en-US" sz="1600" b="1"/>
              <a:t>Total 		$712,139</a:t>
            </a:r>
          </a:p>
          <a:p>
            <a:endParaRPr lang="en-US" sz="1600"/>
          </a:p>
          <a:p>
            <a:endParaRPr lang="en-US" sz="1600"/>
          </a:p>
          <a:p>
            <a:r>
              <a:rPr lang="en-US" sz="1600"/>
              <a:t>YTD REVENUE</a:t>
            </a:r>
          </a:p>
          <a:p>
            <a:endParaRPr lang="en-US" sz="1600"/>
          </a:p>
          <a:p>
            <a:r>
              <a:rPr lang="en-US" sz="1600"/>
              <a:t>CNSTI		$20,984</a:t>
            </a:r>
          </a:p>
          <a:p>
            <a:r>
              <a:rPr lang="en-US" sz="1600"/>
              <a:t>General	</a:t>
            </a:r>
            <a:r>
              <a:rPr lang="en-US" sz="1600" u="sng"/>
              <a:t>$30,651</a:t>
            </a:r>
          </a:p>
          <a:p>
            <a:r>
              <a:rPr lang="en-US" sz="1600" b="1"/>
              <a:t>Total 		$51,635</a:t>
            </a:r>
          </a:p>
          <a:p>
            <a:endParaRPr lang="en-US" sz="1600"/>
          </a:p>
          <a:p>
            <a:r>
              <a:rPr lang="en-US" sz="1600"/>
              <a:t>Development Department Revenue September 2017-May 2021: $2.4 million</a:t>
            </a:r>
          </a:p>
        </p:txBody>
      </p:sp>
      <p:sp>
        <p:nvSpPr>
          <p:cNvPr id="5" name="Title 1">
            <a:extLst>
              <a:ext uri="{FF2B5EF4-FFF2-40B4-BE49-F238E27FC236}">
                <a16:creationId xmlns:a16="http://schemas.microsoft.com/office/drawing/2014/main" id="{7FAA4FCF-0916-324A-96AD-2558788A88AC}"/>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DEVELOPMENT</a:t>
            </a:r>
            <a:endParaRPr lang="en-US" sz="2400">
              <a:solidFill>
                <a:schemeClr val="tx2"/>
              </a:solidFill>
            </a:endParaRPr>
          </a:p>
        </p:txBody>
      </p:sp>
    </p:spTree>
    <p:extLst>
      <p:ext uri="{BB962C8B-B14F-4D97-AF65-F5344CB8AC3E}">
        <p14:creationId xmlns:p14="http://schemas.microsoft.com/office/powerpoint/2010/main" val="114627254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637C65F-2501-4342-B38D-9AC01F36A65A}"/>
              </a:ext>
            </a:extLst>
          </p:cNvPr>
          <p:cNvSpPr txBox="1"/>
          <p:nvPr/>
        </p:nvSpPr>
        <p:spPr>
          <a:xfrm>
            <a:off x="467832" y="631778"/>
            <a:ext cx="5565370" cy="739305"/>
          </a:xfrm>
          <a:prstGeom prst="rect">
            <a:avLst/>
          </a:prstGeom>
          <a:noFill/>
        </p:spPr>
        <p:txBody>
          <a:bodyPr wrap="none" rtlCol="0">
            <a:spAutoFit/>
          </a:bodyPr>
          <a:lstStyle/>
          <a:p>
            <a:r>
              <a:rPr lang="en-US" sz="2800">
                <a:solidFill>
                  <a:srgbClr val="004B98"/>
                </a:solidFill>
                <a:latin typeface="+mj-lt"/>
              </a:rPr>
              <a:t>Membership Renewal Automation</a:t>
            </a:r>
          </a:p>
          <a:p>
            <a:endParaRPr lang="en-US"/>
          </a:p>
        </p:txBody>
      </p:sp>
      <p:sp>
        <p:nvSpPr>
          <p:cNvPr id="4" name="Title 1">
            <a:extLst>
              <a:ext uri="{FF2B5EF4-FFF2-40B4-BE49-F238E27FC236}">
                <a16:creationId xmlns:a16="http://schemas.microsoft.com/office/drawing/2014/main" id="{4F7C9BDC-FB52-D448-84CB-8BAB172A762B}"/>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MEMBERSHIP</a:t>
            </a:r>
            <a:endParaRPr lang="en-US" sz="2400">
              <a:solidFill>
                <a:schemeClr val="tx2"/>
              </a:solidFill>
            </a:endParaRPr>
          </a:p>
        </p:txBody>
      </p:sp>
      <p:pic>
        <p:nvPicPr>
          <p:cNvPr id="6" name="Picture 5">
            <a:extLst>
              <a:ext uri="{FF2B5EF4-FFF2-40B4-BE49-F238E27FC236}">
                <a16:creationId xmlns:a16="http://schemas.microsoft.com/office/drawing/2014/main" id="{E2DB5B38-CC17-574C-9283-F3675BD15CA3}"/>
              </a:ext>
            </a:extLst>
          </p:cNvPr>
          <p:cNvPicPr>
            <a:picLocks noChangeAspect="1"/>
          </p:cNvPicPr>
          <p:nvPr/>
        </p:nvPicPr>
        <p:blipFill>
          <a:blip r:embed="rId2"/>
          <a:srcRect/>
          <a:stretch/>
        </p:blipFill>
        <p:spPr>
          <a:xfrm>
            <a:off x="507368" y="1716586"/>
            <a:ext cx="8376437" cy="3302742"/>
          </a:xfrm>
          <a:prstGeom prst="rect">
            <a:avLst/>
          </a:prstGeom>
        </p:spPr>
      </p:pic>
    </p:spTree>
    <p:extLst>
      <p:ext uri="{BB962C8B-B14F-4D97-AF65-F5344CB8AC3E}">
        <p14:creationId xmlns:p14="http://schemas.microsoft.com/office/powerpoint/2010/main" val="375261482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0D19FD4-AD3A-C642-A530-8C40C54E8D85}"/>
              </a:ext>
            </a:extLst>
          </p:cNvPr>
          <p:cNvSpPr txBox="1">
            <a:spLocks/>
          </p:cNvSpPr>
          <p:nvPr/>
        </p:nvSpPr>
        <p:spPr>
          <a:xfrm>
            <a:off x="488026" y="629047"/>
            <a:ext cx="5491534" cy="737344"/>
          </a:xfrm>
          <a:prstGeom prst="rect">
            <a:avLst/>
          </a:prstGeom>
        </p:spPr>
        <p:txBody>
          <a:bodyPr/>
          <a:lstStyle>
            <a:lvl1pPr algn="l" defTabSz="411470" rtl="0" eaLnBrk="1" latinLnBrk="0" hangingPunct="1">
              <a:spcBef>
                <a:spcPct val="0"/>
              </a:spcBef>
              <a:buNone/>
              <a:defRPr sz="3240" kern="1200">
                <a:solidFill>
                  <a:schemeClr val="tx1"/>
                </a:solidFill>
                <a:latin typeface="+mj-lt"/>
                <a:ea typeface="+mj-ea"/>
                <a:cs typeface="+mj-cs"/>
              </a:defRPr>
            </a:lvl1pPr>
          </a:lstStyle>
          <a:p>
            <a:r>
              <a:rPr lang="en-US" sz="2800">
                <a:solidFill>
                  <a:srgbClr val="004B98"/>
                </a:solidFill>
              </a:rPr>
              <a:t>Two New Books Published</a:t>
            </a:r>
          </a:p>
        </p:txBody>
      </p:sp>
      <p:sp>
        <p:nvSpPr>
          <p:cNvPr id="5" name="Text Placeholder 3">
            <a:extLst>
              <a:ext uri="{FF2B5EF4-FFF2-40B4-BE49-F238E27FC236}">
                <a16:creationId xmlns:a16="http://schemas.microsoft.com/office/drawing/2014/main" id="{096D014D-0E0E-9342-B560-238951640507}"/>
              </a:ext>
            </a:extLst>
          </p:cNvPr>
          <p:cNvSpPr txBox="1">
            <a:spLocks/>
          </p:cNvSpPr>
          <p:nvPr/>
        </p:nvSpPr>
        <p:spPr>
          <a:xfrm>
            <a:off x="467821" y="1662533"/>
            <a:ext cx="4020359" cy="4774398"/>
          </a:xfrm>
          <a:prstGeom prst="rect">
            <a:avLst/>
          </a:prstGeom>
        </p:spPr>
        <p:txBody>
          <a:bodyPr>
            <a:normAutofit/>
          </a:bodyPr>
          <a:lstStyle>
            <a:lvl1pPr marL="0" indent="0" algn="l" defTabSz="411470" rtl="0" eaLnBrk="1" latinLnBrk="0" hangingPunct="1">
              <a:spcBef>
                <a:spcPct val="20000"/>
              </a:spcBef>
              <a:buFont typeface="Arial"/>
              <a:buNone/>
              <a:defRPr sz="2880" kern="1200">
                <a:solidFill>
                  <a:schemeClr val="tx1"/>
                </a:solidFill>
                <a:latin typeface="+mn-lt"/>
                <a:ea typeface="+mn-ea"/>
                <a:cs typeface="+mn-cs"/>
              </a:defRPr>
            </a:lvl1pPr>
            <a:lvl2pPr marL="668639" indent="-257170" algn="l" defTabSz="411470" rtl="0" eaLnBrk="1" latinLnBrk="0" hangingPunct="1">
              <a:spcBef>
                <a:spcPct val="20000"/>
              </a:spcBef>
              <a:buFont typeface="Arial"/>
              <a:buChar char="–"/>
              <a:defRPr sz="2520" kern="1200">
                <a:solidFill>
                  <a:schemeClr val="bg1">
                    <a:lumMod val="50000"/>
                  </a:schemeClr>
                </a:solidFill>
                <a:latin typeface="+mn-lt"/>
                <a:ea typeface="+mn-ea"/>
                <a:cs typeface="+mn-cs"/>
              </a:defRPr>
            </a:lvl2pPr>
            <a:lvl3pPr marL="1028674" indent="-205735" algn="l" defTabSz="411470" rtl="0" eaLnBrk="1" latinLnBrk="0" hangingPunct="1">
              <a:spcBef>
                <a:spcPct val="20000"/>
              </a:spcBef>
              <a:buFont typeface="Arial"/>
              <a:buChar char="•"/>
              <a:defRPr sz="2160" kern="1200">
                <a:solidFill>
                  <a:schemeClr val="tx1"/>
                </a:solidFill>
                <a:latin typeface="Arial"/>
                <a:ea typeface="+mn-ea"/>
                <a:cs typeface="+mn-cs"/>
              </a:defRPr>
            </a:lvl3pPr>
            <a:lvl4pPr marL="1440144" indent="-205735" algn="l" defTabSz="411470" rtl="0" eaLnBrk="1" latinLnBrk="0" hangingPunct="1">
              <a:spcBef>
                <a:spcPct val="20000"/>
              </a:spcBef>
              <a:buFont typeface="Arial"/>
              <a:buChar char="–"/>
              <a:defRPr sz="1800" kern="1200">
                <a:solidFill>
                  <a:schemeClr val="tx1"/>
                </a:solidFill>
                <a:latin typeface="Arial"/>
                <a:ea typeface="+mn-ea"/>
                <a:cs typeface="+mn-cs"/>
              </a:defRPr>
            </a:lvl4pPr>
            <a:lvl5pPr marL="1851614" indent="-205735" algn="l" defTabSz="411470" rtl="0" eaLnBrk="1" latinLnBrk="0" hangingPunct="1">
              <a:spcBef>
                <a:spcPct val="20000"/>
              </a:spcBef>
              <a:buFont typeface="Arial"/>
              <a:buChar char="»"/>
              <a:defRPr sz="1800" kern="1200">
                <a:solidFill>
                  <a:schemeClr val="tx1"/>
                </a:solidFill>
                <a:latin typeface="Arial"/>
                <a:ea typeface="+mn-ea"/>
                <a:cs typeface="+mn-cs"/>
              </a:defRPr>
            </a:lvl5pPr>
            <a:lvl6pPr marL="2263084" indent="-205735" algn="l" defTabSz="411470" rtl="0" eaLnBrk="1" latinLnBrk="0" hangingPunct="1">
              <a:spcBef>
                <a:spcPct val="20000"/>
              </a:spcBef>
              <a:buFont typeface="Arial"/>
              <a:buChar char="•"/>
              <a:defRPr sz="1800" kern="1200">
                <a:solidFill>
                  <a:schemeClr val="tx1"/>
                </a:solidFill>
                <a:latin typeface="+mn-lt"/>
                <a:ea typeface="+mn-ea"/>
                <a:cs typeface="+mn-cs"/>
              </a:defRPr>
            </a:lvl6pPr>
            <a:lvl7pPr marL="2674554" indent="-205735" algn="l" defTabSz="411470" rtl="0" eaLnBrk="1" latinLnBrk="0" hangingPunct="1">
              <a:spcBef>
                <a:spcPct val="20000"/>
              </a:spcBef>
              <a:buFont typeface="Arial"/>
              <a:buChar char="•"/>
              <a:defRPr sz="1800" kern="1200">
                <a:solidFill>
                  <a:schemeClr val="tx1"/>
                </a:solidFill>
                <a:latin typeface="+mn-lt"/>
                <a:ea typeface="+mn-ea"/>
                <a:cs typeface="+mn-cs"/>
              </a:defRPr>
            </a:lvl7pPr>
            <a:lvl8pPr marL="3086023" indent="-205735" algn="l" defTabSz="411470" rtl="0" eaLnBrk="1" latinLnBrk="0" hangingPunct="1">
              <a:spcBef>
                <a:spcPct val="20000"/>
              </a:spcBef>
              <a:buFont typeface="Arial"/>
              <a:buChar char="•"/>
              <a:defRPr sz="1800" kern="1200">
                <a:solidFill>
                  <a:schemeClr val="tx1"/>
                </a:solidFill>
                <a:latin typeface="+mn-lt"/>
                <a:ea typeface="+mn-ea"/>
                <a:cs typeface="+mn-cs"/>
              </a:defRPr>
            </a:lvl8pPr>
            <a:lvl9pPr marL="3497492" indent="-205735" algn="l" defTabSz="411470" rtl="0" eaLnBrk="1" latinLnBrk="0" hangingPunct="1">
              <a:spcBef>
                <a:spcPct val="20000"/>
              </a:spcBef>
              <a:buFont typeface="Arial"/>
              <a:buChar char="•"/>
              <a:defRPr sz="1800" kern="1200">
                <a:solidFill>
                  <a:schemeClr val="tx1"/>
                </a:solidFill>
                <a:latin typeface="+mn-lt"/>
                <a:ea typeface="+mn-ea"/>
                <a:cs typeface="+mn-cs"/>
              </a:defRPr>
            </a:lvl9pPr>
          </a:lstStyle>
          <a:p>
            <a:r>
              <a:rPr lang="en-US" sz="1800" b="1" i="1">
                <a:ea typeface="Calibri" panose="020F0502020204030204" pitchFamily="34" charset="0"/>
              </a:rPr>
              <a:t>Three Mile Island and Beyond</a:t>
            </a:r>
          </a:p>
          <a:p>
            <a:pPr marL="0" lvl="1" indent="0">
              <a:buNone/>
            </a:pPr>
            <a:r>
              <a:rPr lang="en-US" sz="1800">
                <a:solidFill>
                  <a:schemeClr val="tx1"/>
                </a:solidFill>
                <a:ea typeface="Calibri" panose="020F0502020204030204" pitchFamily="34" charset="0"/>
              </a:rPr>
              <a:t>Includes Denton’s retelling of the accident with chapters conveying his career-long message of safety being the paramount factor in the use of nuclear technology.</a:t>
            </a:r>
            <a:br>
              <a:rPr lang="en-US" sz="1800">
                <a:solidFill>
                  <a:schemeClr val="tx1"/>
                </a:solidFill>
                <a:ea typeface="Calibri" panose="020F0502020204030204" pitchFamily="34" charset="0"/>
              </a:rPr>
            </a:br>
            <a:endParaRPr lang="en-US" sz="1800">
              <a:solidFill>
                <a:schemeClr val="tx1"/>
              </a:solidFill>
              <a:ea typeface="Calibri" panose="020F0502020204030204" pitchFamily="34" charset="0"/>
            </a:endParaRPr>
          </a:p>
          <a:p>
            <a:r>
              <a:rPr lang="en-US" sz="1800" b="1" i="1">
                <a:ea typeface="Calibri" panose="020F0502020204030204" pitchFamily="34" charset="0"/>
                <a:cs typeface="Trade Gothic LT Std Cn"/>
              </a:rPr>
              <a:t>Light Water Reactor Materials </a:t>
            </a:r>
            <a:br>
              <a:rPr lang="en-US" sz="1800" b="1" i="1">
                <a:ea typeface="Calibri" panose="020F0502020204030204" pitchFamily="34" charset="0"/>
                <a:cs typeface="Trade Gothic LT Std Cn"/>
              </a:rPr>
            </a:br>
            <a:r>
              <a:rPr lang="en-US" sz="1800" b="1" i="1">
                <a:ea typeface="Calibri" panose="020F0502020204030204" pitchFamily="34" charset="0"/>
                <a:cs typeface="Trade Gothic LT Std Cn"/>
              </a:rPr>
              <a:t>Volume II: Applications</a:t>
            </a:r>
          </a:p>
          <a:p>
            <a:pPr marL="0" lvl="1" indent="0">
              <a:buNone/>
            </a:pPr>
            <a:r>
              <a:rPr lang="en-US" sz="1800">
                <a:solidFill>
                  <a:schemeClr val="tx1"/>
                </a:solidFill>
                <a:ea typeface="Calibri" panose="020F0502020204030204" pitchFamily="34" charset="0"/>
                <a:cs typeface="Trade Gothic LT Std Cn"/>
              </a:rPr>
              <a:t>Textbook describing the behavior of nuclear materials during service in light water reactors.</a:t>
            </a:r>
            <a:endParaRPr lang="en-US">
              <a:solidFill>
                <a:schemeClr val="tx1"/>
              </a:solidFill>
            </a:endParaRPr>
          </a:p>
        </p:txBody>
      </p:sp>
      <p:sp>
        <p:nvSpPr>
          <p:cNvPr id="6" name="Title 1">
            <a:extLst>
              <a:ext uri="{FF2B5EF4-FFF2-40B4-BE49-F238E27FC236}">
                <a16:creationId xmlns:a16="http://schemas.microsoft.com/office/drawing/2014/main" id="{90EFEE28-C2D3-574B-8B29-6A5425641C01}"/>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PUBLICATIONS</a:t>
            </a:r>
            <a:endParaRPr lang="en-US" sz="2400">
              <a:solidFill>
                <a:schemeClr val="tx2"/>
              </a:solidFill>
            </a:endParaRPr>
          </a:p>
        </p:txBody>
      </p:sp>
      <p:pic>
        <p:nvPicPr>
          <p:cNvPr id="4" name="Picture 3" descr="A black and white drawing of a person with a mustache&#10;&#10;Description automatically generated with low confidence">
            <a:extLst>
              <a:ext uri="{FF2B5EF4-FFF2-40B4-BE49-F238E27FC236}">
                <a16:creationId xmlns:a16="http://schemas.microsoft.com/office/drawing/2014/main" id="{7BA0F02B-22C6-AD4E-8B88-887E54E49F79}"/>
              </a:ext>
            </a:extLst>
          </p:cNvPr>
          <p:cNvPicPr>
            <a:picLocks noChangeAspect="1"/>
          </p:cNvPicPr>
          <p:nvPr/>
        </p:nvPicPr>
        <p:blipFill rotWithShape="1">
          <a:blip r:embed="rId3"/>
          <a:srcRect t="2488" b="3482"/>
          <a:stretch/>
        </p:blipFill>
        <p:spPr>
          <a:xfrm>
            <a:off x="6527358" y="1435347"/>
            <a:ext cx="2039014" cy="2880360"/>
          </a:xfrm>
          <a:prstGeom prst="rect">
            <a:avLst/>
          </a:prstGeom>
          <a:ln>
            <a:solidFill>
              <a:schemeClr val="bg2">
                <a:lumMod val="90000"/>
              </a:schemeClr>
            </a:solidFill>
          </a:ln>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C5A7E0C6-1839-8D47-B177-E86AC9754AA3}"/>
              </a:ext>
            </a:extLst>
          </p:cNvPr>
          <p:cNvPicPr>
            <a:picLocks noChangeAspect="1"/>
          </p:cNvPicPr>
          <p:nvPr/>
        </p:nvPicPr>
        <p:blipFill rotWithShape="1">
          <a:blip r:embed="rId4"/>
          <a:srcRect l="53" t="263" r="53"/>
          <a:stretch/>
        </p:blipFill>
        <p:spPr>
          <a:xfrm>
            <a:off x="4730161" y="3462825"/>
            <a:ext cx="2042159" cy="2880360"/>
          </a:xfrm>
          <a:prstGeom prst="rect">
            <a:avLst/>
          </a:prstGeom>
          <a:ln>
            <a:solidFill>
              <a:schemeClr val="bg2">
                <a:lumMod val="9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833511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7CF624-0780-704F-A8D5-171BA478A8A1}"/>
              </a:ext>
            </a:extLst>
          </p:cNvPr>
          <p:cNvSpPr txBox="1"/>
          <p:nvPr/>
        </p:nvSpPr>
        <p:spPr>
          <a:xfrm>
            <a:off x="472611" y="1417835"/>
            <a:ext cx="6819816" cy="3870290"/>
          </a:xfrm>
          <a:prstGeom prst="rect">
            <a:avLst/>
          </a:prstGeom>
          <a:noFill/>
        </p:spPr>
        <p:txBody>
          <a:bodyPr wrap="none" rtlCol="0">
            <a:spAutoFit/>
          </a:bodyPr>
          <a:lstStyle/>
          <a:p>
            <a:r>
              <a:rPr lang="en-US" sz="1600" b="1"/>
              <a:t>Retention</a:t>
            </a:r>
          </a:p>
          <a:p>
            <a:endParaRPr lang="en-US" sz="1050" b="1"/>
          </a:p>
          <a:p>
            <a:pPr marL="233363" indent="-112713">
              <a:buFont typeface="Arial" panose="020B0604020202020204" pitchFamily="34" charset="0"/>
              <a:buChar char="•"/>
            </a:pPr>
            <a:r>
              <a:rPr lang="en-US" sz="1600"/>
              <a:t>Change from calendar to anniversary renewal cycle</a:t>
            </a:r>
          </a:p>
          <a:p>
            <a:pPr marL="233363" indent="-112713">
              <a:buFont typeface="Arial" panose="020B0604020202020204" pitchFamily="34" charset="0"/>
              <a:buChar char="•"/>
            </a:pPr>
            <a:r>
              <a:rPr lang="en-US" sz="1600"/>
              <a:t>Email automation to increase efficiency and effectiveness</a:t>
            </a:r>
          </a:p>
          <a:p>
            <a:pPr marL="233363" indent="-112713">
              <a:buFont typeface="Arial" panose="020B0604020202020204" pitchFamily="34" charset="0"/>
              <a:buChar char="•"/>
            </a:pPr>
            <a:r>
              <a:rPr lang="en-US" sz="1600"/>
              <a:t>Continuing to send mailed invoices and phone outreach</a:t>
            </a:r>
          </a:p>
          <a:p>
            <a:endParaRPr lang="en-US" sz="1050"/>
          </a:p>
          <a:p>
            <a:r>
              <a:rPr lang="en-US" sz="1600" b="1"/>
              <a:t>Recruitment</a:t>
            </a:r>
          </a:p>
          <a:p>
            <a:endParaRPr lang="en-US" sz="1050" b="1"/>
          </a:p>
          <a:p>
            <a:pPr marL="233363" indent="-112713">
              <a:buFont typeface="Arial" panose="020B0604020202020204" pitchFamily="34" charset="0"/>
              <a:buChar char="•"/>
            </a:pPr>
            <a:r>
              <a:rPr lang="en-US" sz="1600"/>
              <a:t>Recruitment campaign to launch in June</a:t>
            </a:r>
          </a:p>
          <a:p>
            <a:pPr marL="233363" indent="-112713">
              <a:buFont typeface="Arial" panose="020B0604020202020204" pitchFamily="34" charset="0"/>
              <a:buChar char="•"/>
            </a:pPr>
            <a:r>
              <a:rPr lang="en-US" sz="1600"/>
              <a:t>Content marketing to leverage Nuclear Newswire weekly email</a:t>
            </a:r>
          </a:p>
          <a:p>
            <a:pPr marL="233363" indent="-112713">
              <a:buFont typeface="Arial" panose="020B0604020202020204" pitchFamily="34" charset="0"/>
              <a:buChar char="•"/>
            </a:pPr>
            <a:r>
              <a:rPr lang="en-US" sz="1600"/>
              <a:t>Change Plan discounts for Student/Local Section members</a:t>
            </a:r>
          </a:p>
          <a:p>
            <a:pPr marL="233363" indent="-112713">
              <a:buFont typeface="Arial" panose="020B0604020202020204" pitchFamily="34" charset="0"/>
              <a:buChar char="•"/>
            </a:pPr>
            <a:r>
              <a:rPr lang="en-US" sz="1600"/>
              <a:t>Nonmembers national meeting attendees to receive free memberships</a:t>
            </a:r>
          </a:p>
          <a:p>
            <a:endParaRPr lang="en-US" sz="1100"/>
          </a:p>
          <a:p>
            <a:r>
              <a:rPr lang="en-US" sz="1600" b="1"/>
              <a:t>Engagement</a:t>
            </a:r>
          </a:p>
          <a:p>
            <a:endParaRPr lang="en-US" sz="1100" b="1"/>
          </a:p>
          <a:p>
            <a:pPr marL="233363" indent="-112713">
              <a:buFont typeface="Arial" panose="020B0604020202020204" pitchFamily="34" charset="0"/>
              <a:buChar char="•"/>
            </a:pPr>
            <a:r>
              <a:rPr lang="en-US" sz="1600"/>
              <a:t>Increase awareness and use of member benefits</a:t>
            </a:r>
          </a:p>
          <a:p>
            <a:pPr marL="233363" indent="-112713">
              <a:buFont typeface="Arial" panose="020B0604020202020204" pitchFamily="34" charset="0"/>
              <a:buChar char="•"/>
            </a:pPr>
            <a:r>
              <a:rPr lang="en-US" sz="1600"/>
              <a:t>Track member engagement to improve communications</a:t>
            </a:r>
          </a:p>
        </p:txBody>
      </p:sp>
      <p:sp>
        <p:nvSpPr>
          <p:cNvPr id="3" name="TextBox 2">
            <a:extLst>
              <a:ext uri="{FF2B5EF4-FFF2-40B4-BE49-F238E27FC236}">
                <a16:creationId xmlns:a16="http://schemas.microsoft.com/office/drawing/2014/main" id="{8D215ECA-65BB-6948-A3F9-460EC6D59248}"/>
              </a:ext>
            </a:extLst>
          </p:cNvPr>
          <p:cNvSpPr txBox="1"/>
          <p:nvPr/>
        </p:nvSpPr>
        <p:spPr>
          <a:xfrm>
            <a:off x="472611" y="636714"/>
            <a:ext cx="6542176" cy="739305"/>
          </a:xfrm>
          <a:prstGeom prst="rect">
            <a:avLst/>
          </a:prstGeom>
          <a:noFill/>
        </p:spPr>
        <p:txBody>
          <a:bodyPr wrap="none" rtlCol="0">
            <a:spAutoFit/>
          </a:bodyPr>
          <a:lstStyle/>
          <a:p>
            <a:r>
              <a:rPr lang="en-US" sz="2800">
                <a:solidFill>
                  <a:srgbClr val="004B98"/>
                </a:solidFill>
                <a:latin typeface="+mj-lt"/>
              </a:rPr>
              <a:t>2021 Key Membership Growth Priorities</a:t>
            </a:r>
          </a:p>
          <a:p>
            <a:endParaRPr lang="en-US"/>
          </a:p>
        </p:txBody>
      </p:sp>
      <p:sp>
        <p:nvSpPr>
          <p:cNvPr id="4" name="Title 1">
            <a:extLst>
              <a:ext uri="{FF2B5EF4-FFF2-40B4-BE49-F238E27FC236}">
                <a16:creationId xmlns:a16="http://schemas.microsoft.com/office/drawing/2014/main" id="{873913B4-736D-A54F-9A48-BC4259976A53}"/>
              </a:ext>
            </a:extLst>
          </p:cNvPr>
          <p:cNvSpPr txBox="1">
            <a:spLocks/>
          </p:cNvSpPr>
          <p:nvPr/>
        </p:nvSpPr>
        <p:spPr>
          <a:xfrm>
            <a:off x="1028700" y="447271"/>
            <a:ext cx="7886700" cy="284249"/>
          </a:xfrm>
          <a:prstGeom prst="rect">
            <a:avLst/>
          </a:prstGeom>
        </p:spPr>
        <p:txBody>
          <a:bodyPr>
            <a:normAutofit fontScale="9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1600">
                <a:solidFill>
                  <a:schemeClr val="tx2"/>
                </a:solidFill>
              </a:rPr>
              <a:t>MEMBERSHIP</a:t>
            </a:r>
            <a:endParaRPr lang="en-US" sz="2400">
              <a:solidFill>
                <a:schemeClr val="tx2"/>
              </a:solidFill>
            </a:endParaRPr>
          </a:p>
        </p:txBody>
      </p:sp>
    </p:spTree>
    <p:extLst>
      <p:ext uri="{BB962C8B-B14F-4D97-AF65-F5344CB8AC3E}">
        <p14:creationId xmlns:p14="http://schemas.microsoft.com/office/powerpoint/2010/main" val="33306334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text&#10;&#10;Description automatically generated">
            <a:extLst>
              <a:ext uri="{FF2B5EF4-FFF2-40B4-BE49-F238E27FC236}">
                <a16:creationId xmlns:a16="http://schemas.microsoft.com/office/drawing/2014/main" id="{67F94D2E-273D-4584-B445-086F3D7A1300}"/>
              </a:ext>
            </a:extLst>
          </p:cNvPr>
          <p:cNvPicPr>
            <a:picLocks noGrp="1" noChangeAspect="1"/>
          </p:cNvPicPr>
          <p:nvPr>
            <p:ph idx="4294967295"/>
          </p:nvPr>
        </p:nvPicPr>
        <p:blipFill>
          <a:blip r:embed="rId2"/>
          <a:stretch>
            <a:fillRect/>
          </a:stretch>
        </p:blipFill>
        <p:spPr>
          <a:xfrm>
            <a:off x="692417" y="178962"/>
            <a:ext cx="7758112" cy="5919787"/>
          </a:xfrm>
        </p:spPr>
      </p:pic>
    </p:spTree>
    <p:extLst>
      <p:ext uri="{BB962C8B-B14F-4D97-AF65-F5344CB8AC3E}">
        <p14:creationId xmlns:p14="http://schemas.microsoft.com/office/powerpoint/2010/main" val="12568020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2FCFFD-A809-4382-AF7E-E7B1FEAF4532}"/>
              </a:ext>
            </a:extLst>
          </p:cNvPr>
          <p:cNvSpPr>
            <a:spLocks noGrp="1"/>
          </p:cNvSpPr>
          <p:nvPr>
            <p:ph type="title"/>
          </p:nvPr>
        </p:nvSpPr>
        <p:spPr>
          <a:xfrm>
            <a:off x="457200" y="274638"/>
            <a:ext cx="8515350" cy="1143000"/>
          </a:xfrm>
        </p:spPr>
        <p:txBody>
          <a:bodyPr>
            <a:normAutofit/>
          </a:bodyPr>
          <a:lstStyle/>
          <a:p>
            <a:r>
              <a:rPr lang="en-US" sz="3200">
                <a:solidFill>
                  <a:srgbClr val="004B98"/>
                </a:solidFill>
                <a:ea typeface="+mj-lt"/>
                <a:cs typeface="+mj-lt"/>
              </a:rPr>
              <a:t>President’s report: </a:t>
            </a:r>
            <a:br>
              <a:rPr lang="en-US" sz="3200">
                <a:solidFill>
                  <a:srgbClr val="004B98"/>
                </a:solidFill>
                <a:ea typeface="+mj-lt"/>
                <a:cs typeface="+mj-lt"/>
              </a:rPr>
            </a:br>
            <a:r>
              <a:rPr lang="en-US" sz="3200">
                <a:solidFill>
                  <a:srgbClr val="004B98"/>
                </a:solidFill>
                <a:ea typeface="+mj-lt"/>
                <a:cs typeface="+mj-lt"/>
              </a:rPr>
              <a:t>Emerging from COVID stronger</a:t>
            </a:r>
            <a:endParaRPr lang="en-US" sz="3200">
              <a:ea typeface="+mj-lt"/>
              <a:cs typeface="+mj-lt"/>
            </a:endParaRPr>
          </a:p>
        </p:txBody>
      </p:sp>
      <p:sp>
        <p:nvSpPr>
          <p:cNvPr id="3" name="Content Placeholder 2">
            <a:extLst>
              <a:ext uri="{FF2B5EF4-FFF2-40B4-BE49-F238E27FC236}">
                <a16:creationId xmlns:a16="http://schemas.microsoft.com/office/drawing/2014/main" id="{E3244709-4F3D-4930-8250-C8B73B33BB27}"/>
              </a:ext>
            </a:extLst>
          </p:cNvPr>
          <p:cNvSpPr>
            <a:spLocks noGrp="1"/>
          </p:cNvSpPr>
          <p:nvPr>
            <p:ph idx="1"/>
          </p:nvPr>
        </p:nvSpPr>
        <p:spPr/>
        <p:txBody>
          <a:bodyPr vert="horz" lIns="91440" tIns="45720" rIns="91440" bIns="45720" rtlCol="0" anchor="t">
            <a:normAutofit fontScale="77500" lnSpcReduction="20000"/>
          </a:bodyPr>
          <a:lstStyle/>
          <a:p>
            <a:pPr marL="231775" indent="-223520">
              <a:spcBef>
                <a:spcPts val="0"/>
              </a:spcBef>
              <a:buFont typeface="Arial,Sans-Serif"/>
              <a:buChar char="•"/>
            </a:pPr>
            <a:r>
              <a:rPr lang="en-US" sz="2850">
                <a:ea typeface="+mn-lt"/>
                <a:cs typeface="+mn-lt"/>
              </a:rPr>
              <a:t>Change plan substantially implemented</a:t>
            </a:r>
          </a:p>
          <a:p>
            <a:pPr marL="231775" indent="-223520">
              <a:spcBef>
                <a:spcPts val="0"/>
              </a:spcBef>
              <a:buFont typeface="Arial,Sans-Serif"/>
              <a:buChar char="•"/>
            </a:pPr>
            <a:r>
              <a:rPr lang="en-US" sz="2850">
                <a:ea typeface="+mn-lt"/>
                <a:cs typeface="+mn-lt"/>
              </a:rPr>
              <a:t>Opportunity for continuing strategic planning and action</a:t>
            </a:r>
          </a:p>
          <a:p>
            <a:pPr marL="231775" indent="-223520">
              <a:spcBef>
                <a:spcPts val="0"/>
              </a:spcBef>
              <a:buFont typeface="Arial,Sans-Serif"/>
              <a:buChar char="•"/>
            </a:pPr>
            <a:r>
              <a:rPr lang="en-US" sz="2850">
                <a:ea typeface="+mn-lt"/>
                <a:cs typeface="+mn-lt"/>
              </a:rPr>
              <a:t>Active Professional Divisions Committee / solving problems</a:t>
            </a:r>
          </a:p>
          <a:p>
            <a:pPr marL="231775" indent="-223520">
              <a:spcBef>
                <a:spcPts val="0"/>
              </a:spcBef>
              <a:buFont typeface="Arial,Sans-Serif"/>
              <a:buChar char="•"/>
            </a:pPr>
            <a:r>
              <a:rPr lang="en-US" sz="2850">
                <a:ea typeface="+mn-lt"/>
                <a:cs typeface="+mn-lt"/>
              </a:rPr>
              <a:t>Net improvement to 2020 ANS financial position, despite pandemic</a:t>
            </a:r>
          </a:p>
          <a:p>
            <a:pPr marL="231775" indent="-223520">
              <a:spcBef>
                <a:spcPts val="0"/>
              </a:spcBef>
              <a:buFont typeface="Arial,Sans-Serif"/>
              <a:buChar char="•"/>
            </a:pPr>
            <a:r>
              <a:rPr lang="en-US" sz="2850">
                <a:ea typeface="+mn-lt"/>
                <a:cs typeface="+mn-lt"/>
              </a:rPr>
              <a:t>2021 budget will end with a net budget surplus</a:t>
            </a:r>
          </a:p>
          <a:p>
            <a:pPr marL="231775" indent="-223520">
              <a:spcBef>
                <a:spcPts val="0"/>
              </a:spcBef>
              <a:buFont typeface="Arial,Sans-Serif"/>
              <a:buChar char="•"/>
            </a:pPr>
            <a:r>
              <a:rPr lang="en-US" sz="2850">
                <a:ea typeface="+mn-lt"/>
                <a:cs typeface="+mn-lt"/>
              </a:rPr>
              <a:t>Sale of property in 2022 would add another $2M to the books</a:t>
            </a:r>
          </a:p>
          <a:p>
            <a:pPr marL="231775" indent="-223520">
              <a:spcBef>
                <a:spcPts val="0"/>
              </a:spcBef>
              <a:buFont typeface="Arial,Sans-Serif"/>
              <a:buChar char="•"/>
            </a:pPr>
            <a:r>
              <a:rPr lang="en-US" sz="2850">
                <a:ea typeface="+mn-lt"/>
                <a:cs typeface="+mn-lt"/>
              </a:rPr>
              <a:t>Continuing needs</a:t>
            </a:r>
          </a:p>
          <a:p>
            <a:pPr marL="588010" lvl="1" indent="-223520">
              <a:spcBef>
                <a:spcPts val="0"/>
              </a:spcBef>
              <a:buFont typeface="Arial,Sans-Serif"/>
              <a:buChar char="•"/>
            </a:pPr>
            <a:r>
              <a:rPr lang="en-US" sz="2850">
                <a:ea typeface="+mn-lt"/>
                <a:cs typeface="+mn-lt"/>
              </a:rPr>
              <a:t>Grow membership and continue to improve benefits</a:t>
            </a:r>
          </a:p>
          <a:p>
            <a:pPr marL="588010" lvl="1" indent="-223520">
              <a:spcBef>
                <a:spcPts val="0"/>
              </a:spcBef>
              <a:buFont typeface="Arial,Sans-Serif"/>
              <a:buChar char="•"/>
            </a:pPr>
            <a:r>
              <a:rPr lang="en-US" sz="2850">
                <a:ea typeface="+mn-lt"/>
                <a:cs typeface="+mn-lt"/>
              </a:rPr>
              <a:t>Grow philanthropy</a:t>
            </a:r>
          </a:p>
          <a:p>
            <a:pPr marL="588010" lvl="1" indent="-223520">
              <a:spcBef>
                <a:spcPts val="0"/>
              </a:spcBef>
              <a:buFont typeface="Arial,Sans-Serif"/>
              <a:buChar char="•"/>
            </a:pPr>
            <a:r>
              <a:rPr lang="en-US" sz="2850">
                <a:ea typeface="+mn-lt"/>
                <a:cs typeface="+mn-lt"/>
              </a:rPr>
              <a:t>Deploy and expand K-12 programs</a:t>
            </a:r>
          </a:p>
          <a:p>
            <a:pPr marL="588010" lvl="1" indent="-223520">
              <a:spcBef>
                <a:spcPts val="0"/>
              </a:spcBef>
              <a:buFont typeface="Arial,Sans-Serif"/>
              <a:buChar char="•"/>
            </a:pPr>
            <a:r>
              <a:rPr lang="en-US" sz="2850">
                <a:ea typeface="+mn-lt"/>
                <a:cs typeface="+mn-lt"/>
              </a:rPr>
              <a:t>Expand radiation communication activities</a:t>
            </a:r>
          </a:p>
          <a:p>
            <a:pPr marL="588010" lvl="1" indent="-223520">
              <a:spcBef>
                <a:spcPts val="0"/>
              </a:spcBef>
              <a:buFont typeface="Arial,Sans-Serif"/>
              <a:buChar char="•"/>
            </a:pPr>
            <a:r>
              <a:rPr lang="en-US" sz="2850">
                <a:ea typeface="+mn-lt"/>
                <a:cs typeface="+mn-lt"/>
              </a:rPr>
              <a:t>Update bylaws</a:t>
            </a:r>
          </a:p>
          <a:p>
            <a:pPr marL="588010" lvl="1" indent="-223520">
              <a:spcBef>
                <a:spcPts val="0"/>
              </a:spcBef>
              <a:buFont typeface="Arial,Sans-Serif"/>
              <a:buChar char="•"/>
            </a:pPr>
            <a:r>
              <a:rPr lang="en-US" sz="2850">
                <a:ea typeface="+mn-lt"/>
                <a:cs typeface="+mn-lt"/>
              </a:rPr>
              <a:t>Grow rapid response capability</a:t>
            </a:r>
          </a:p>
          <a:p>
            <a:pPr marL="588010" lvl="1" indent="-223520">
              <a:spcBef>
                <a:spcPts val="0"/>
              </a:spcBef>
              <a:buFont typeface="Arial,Sans-Serif"/>
              <a:buChar char="•"/>
            </a:pPr>
            <a:r>
              <a:rPr lang="en-US" sz="2850">
                <a:ea typeface="+mn-lt"/>
                <a:cs typeface="+mn-lt"/>
              </a:rPr>
              <a:t>Raise awareness of clean nuclear energy</a:t>
            </a:r>
          </a:p>
          <a:p>
            <a:pPr marL="231775" indent="-223520">
              <a:spcBef>
                <a:spcPts val="0"/>
              </a:spcBef>
              <a:buFont typeface="Arial,Sans-Serif"/>
              <a:buChar char="•"/>
            </a:pPr>
            <a:endParaRPr lang="en-US" sz="2850">
              <a:ea typeface="+mn-lt"/>
              <a:cs typeface="+mn-lt"/>
            </a:endParaRPr>
          </a:p>
          <a:p>
            <a:endParaRPr lang="en-US" sz="2850">
              <a:cs typeface="Arial"/>
            </a:endParaRPr>
          </a:p>
        </p:txBody>
      </p:sp>
    </p:spTree>
    <p:extLst>
      <p:ext uri="{BB962C8B-B14F-4D97-AF65-F5344CB8AC3E}">
        <p14:creationId xmlns:p14="http://schemas.microsoft.com/office/powerpoint/2010/main" val="9433218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C34C49E-4F71-374C-9A43-54806F4C24A4}"/>
              </a:ext>
            </a:extLst>
          </p:cNvPr>
          <p:cNvSpPr/>
          <p:nvPr/>
        </p:nvSpPr>
        <p:spPr>
          <a:xfrm>
            <a:off x="472718" y="789022"/>
            <a:ext cx="7377341" cy="523220"/>
          </a:xfrm>
          <a:prstGeom prst="rect">
            <a:avLst/>
          </a:prstGeom>
        </p:spPr>
        <p:txBody>
          <a:bodyPr wrap="none">
            <a:spAutoFit/>
          </a:bodyPr>
          <a:lstStyle/>
          <a:p>
            <a:r>
              <a:rPr lang="en-US" sz="2800">
                <a:solidFill>
                  <a:srgbClr val="004B98"/>
                </a:solidFill>
              </a:rPr>
              <a:t>CEO report:  emerging from COVID stronger</a:t>
            </a:r>
          </a:p>
        </p:txBody>
      </p:sp>
      <p:sp>
        <p:nvSpPr>
          <p:cNvPr id="3" name="Rectangle 2">
            <a:extLst>
              <a:ext uri="{FF2B5EF4-FFF2-40B4-BE49-F238E27FC236}">
                <a16:creationId xmlns:a16="http://schemas.microsoft.com/office/drawing/2014/main" id="{4B1A0D00-1078-1046-88F2-5E8414699090}"/>
              </a:ext>
            </a:extLst>
          </p:cNvPr>
          <p:cNvSpPr/>
          <p:nvPr/>
        </p:nvSpPr>
        <p:spPr>
          <a:xfrm>
            <a:off x="466163" y="1822827"/>
            <a:ext cx="7793917" cy="3354765"/>
          </a:xfrm>
          <a:prstGeom prst="rect">
            <a:avLst/>
          </a:prstGeom>
        </p:spPr>
        <p:txBody>
          <a:bodyPr wrap="square" lIns="91440" tIns="45720" rIns="91440" bIns="45720" anchor="t">
            <a:spAutoFit/>
          </a:bodyPr>
          <a:lstStyle/>
          <a:p>
            <a:pPr marL="231775" lvl="0" indent="-223520">
              <a:buFont typeface="Arial" panose="020B0604020202020204" pitchFamily="34" charset="0"/>
              <a:buChar char="•"/>
            </a:pPr>
            <a:r>
              <a:rPr lang="en-US" sz="2000"/>
              <a:t>Stronger team</a:t>
            </a:r>
            <a:endParaRPr lang="en-US" sz="2000">
              <a:cs typeface="Arial"/>
            </a:endParaRPr>
          </a:p>
          <a:p>
            <a:pPr marL="231775" lvl="0" indent="-223520">
              <a:buFont typeface="Arial" panose="020B0604020202020204" pitchFamily="34" charset="0"/>
              <a:buChar char="•"/>
            </a:pPr>
            <a:r>
              <a:rPr lang="en-US" sz="2000"/>
              <a:t>Understanding the new normal / in-person meetings</a:t>
            </a:r>
            <a:endParaRPr lang="en-US" sz="2000">
              <a:cs typeface="Arial"/>
            </a:endParaRPr>
          </a:p>
          <a:p>
            <a:pPr marL="231775" lvl="0" indent="-223520">
              <a:buFont typeface="Arial" panose="020B0604020202020204" pitchFamily="34" charset="0"/>
              <a:buChar char="•"/>
            </a:pPr>
            <a:r>
              <a:rPr lang="en-US" sz="2000"/>
              <a:t>R&amp;D report: thought leadership</a:t>
            </a:r>
            <a:endParaRPr lang="en-US" sz="2000">
              <a:cs typeface="Arial"/>
            </a:endParaRPr>
          </a:p>
          <a:p>
            <a:pPr marL="231775" lvl="0" indent="-223520">
              <a:buFont typeface="Arial" panose="020B0604020202020204" pitchFamily="34" charset="0"/>
              <a:buChar char="•"/>
            </a:pPr>
            <a:r>
              <a:rPr lang="en-US" sz="2000"/>
              <a:t>Community has more influence in the field</a:t>
            </a:r>
            <a:endParaRPr lang="en-US" sz="2000">
              <a:cs typeface="Arial"/>
            </a:endParaRPr>
          </a:p>
          <a:p>
            <a:pPr marL="231775" lvl="0" indent="-223520">
              <a:buFont typeface="Arial" panose="020B0604020202020204" pitchFamily="34" charset="0"/>
              <a:buChar char="•"/>
            </a:pPr>
            <a:r>
              <a:rPr lang="en-US" sz="2000"/>
              <a:t>Progress toward long term fiscal sustainability/more to be done</a:t>
            </a:r>
            <a:endParaRPr lang="en-US" sz="2000">
              <a:cs typeface="Arial"/>
            </a:endParaRPr>
          </a:p>
          <a:p>
            <a:pPr marL="231775" lvl="0" indent="-223520">
              <a:buFont typeface="Arial" panose="020B0604020202020204" pitchFamily="34" charset="0"/>
              <a:buChar char="•"/>
            </a:pPr>
            <a:r>
              <a:rPr lang="en-US" sz="2000"/>
              <a:t>Tech stack replacement process commenced</a:t>
            </a:r>
            <a:endParaRPr lang="en-US" sz="2000">
              <a:cs typeface="Arial"/>
            </a:endParaRPr>
          </a:p>
          <a:p>
            <a:pPr marL="231775" lvl="0" indent="-223520">
              <a:buFont typeface="Arial" panose="020B0604020202020204" pitchFamily="34" charset="0"/>
              <a:buChar char="•"/>
            </a:pPr>
            <a:r>
              <a:rPr lang="en-US" sz="2000"/>
              <a:t>Diversity, equity and inclusion / continued focus</a:t>
            </a:r>
            <a:endParaRPr lang="en-US" sz="2000">
              <a:cs typeface="Arial"/>
            </a:endParaRPr>
          </a:p>
          <a:p>
            <a:pPr marL="231775" lvl="0" indent="-223520">
              <a:buFont typeface="Arial" panose="020B0604020202020204" pitchFamily="34" charset="0"/>
              <a:buChar char="•"/>
            </a:pPr>
            <a:endParaRPr lang="en-US" sz="1800">
              <a:cs typeface="Arial" panose="020B0604020202020204"/>
            </a:endParaRPr>
          </a:p>
          <a:p>
            <a:pPr marL="231775" lvl="0" indent="-223520">
              <a:buFont typeface="Arial" panose="020B0604020202020204" pitchFamily="34" charset="0"/>
              <a:buChar char="•"/>
            </a:pPr>
            <a:endParaRPr lang="en-US" sz="1800">
              <a:cs typeface="Arial" panose="020B0604020202020204"/>
            </a:endParaRPr>
          </a:p>
          <a:p>
            <a:pPr marL="231775" lvl="0" indent="-223520">
              <a:buFont typeface="Arial" panose="020B0604020202020204" pitchFamily="34" charset="0"/>
              <a:buChar char="•"/>
            </a:pPr>
            <a:endParaRPr lang="en-US" sz="1800">
              <a:cs typeface="Arial" panose="020B0604020202020204"/>
            </a:endParaRPr>
          </a:p>
          <a:p>
            <a:pPr marL="231775" lvl="0" indent="-223520">
              <a:buFont typeface="Arial" panose="020B0604020202020204" pitchFamily="34" charset="0"/>
              <a:buChar char="•"/>
            </a:pPr>
            <a:endParaRPr lang="en-US" sz="1800">
              <a:cs typeface="Arial" panose="020B0604020202020204"/>
            </a:endParaRPr>
          </a:p>
        </p:txBody>
      </p:sp>
      <p:sp>
        <p:nvSpPr>
          <p:cNvPr id="4" name="Title 1">
            <a:extLst>
              <a:ext uri="{FF2B5EF4-FFF2-40B4-BE49-F238E27FC236}">
                <a16:creationId xmlns:a16="http://schemas.microsoft.com/office/drawing/2014/main" id="{38679C5F-1ABF-A147-9502-8DD4E4F80394}"/>
              </a:ext>
            </a:extLst>
          </p:cNvPr>
          <p:cNvSpPr txBox="1">
            <a:spLocks/>
          </p:cNvSpPr>
          <p:nvPr/>
        </p:nvSpPr>
        <p:spPr>
          <a:xfrm>
            <a:off x="1060188" y="451581"/>
            <a:ext cx="7886700" cy="284249"/>
          </a:xfrm>
          <a:prstGeom prst="rect">
            <a:avLst/>
          </a:prstGeom>
        </p:spPr>
        <p:txBody>
          <a:bodyPr>
            <a:normAutofit fontScale="62500" lnSpcReduction="20000"/>
          </a:bodyPr>
          <a:lstStyle>
            <a:lvl1pPr algn="l" defTabSz="411470" rtl="0" eaLnBrk="1" latinLnBrk="0" hangingPunct="1">
              <a:spcBef>
                <a:spcPct val="0"/>
              </a:spcBef>
              <a:buNone/>
              <a:defRPr sz="3240" kern="1200">
                <a:solidFill>
                  <a:schemeClr val="tx1"/>
                </a:solidFill>
                <a:latin typeface="+mj-lt"/>
                <a:ea typeface="+mj-ea"/>
                <a:cs typeface="+mj-cs"/>
              </a:defRPr>
            </a:lvl1pPr>
          </a:lstStyle>
          <a:p>
            <a:pPr algn="r"/>
            <a:r>
              <a:rPr lang="en-US" sz="2400">
                <a:solidFill>
                  <a:schemeClr val="tx2"/>
                </a:solidFill>
              </a:rPr>
              <a:t>CEO REPORT</a:t>
            </a:r>
          </a:p>
        </p:txBody>
      </p:sp>
    </p:spTree>
    <p:extLst>
      <p:ext uri="{BB962C8B-B14F-4D97-AF65-F5344CB8AC3E}">
        <p14:creationId xmlns:p14="http://schemas.microsoft.com/office/powerpoint/2010/main" val="25540236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F91FD1-5334-43A5-8CEE-ACA85714E6B2}"/>
              </a:ext>
            </a:extLst>
          </p:cNvPr>
          <p:cNvSpPr>
            <a:spLocks noGrp="1"/>
          </p:cNvSpPr>
          <p:nvPr>
            <p:ph type="title"/>
          </p:nvPr>
        </p:nvSpPr>
        <p:spPr>
          <a:xfrm>
            <a:off x="487885" y="544662"/>
            <a:ext cx="8229600" cy="1143000"/>
          </a:xfrm>
        </p:spPr>
        <p:txBody>
          <a:bodyPr>
            <a:normAutofit fontScale="90000"/>
          </a:bodyPr>
          <a:lstStyle/>
          <a:p>
            <a:r>
              <a:rPr lang="en-US"/>
              <a:t>Asset, Liability &amp; Net Asset Trends 2010-2020  </a:t>
            </a:r>
            <a:br>
              <a:rPr lang="en-US"/>
            </a:br>
            <a:endParaRPr lang="en-US"/>
          </a:p>
        </p:txBody>
      </p:sp>
      <p:graphicFrame>
        <p:nvGraphicFramePr>
          <p:cNvPr id="4" name="Content Placeholder 3">
            <a:extLst>
              <a:ext uri="{FF2B5EF4-FFF2-40B4-BE49-F238E27FC236}">
                <a16:creationId xmlns:a16="http://schemas.microsoft.com/office/drawing/2014/main" id="{00000000-0008-0000-0000-000002000000}"/>
              </a:ext>
            </a:extLst>
          </p:cNvPr>
          <p:cNvGraphicFramePr>
            <a:graphicFrameLocks noGrp="1"/>
          </p:cNvGraphicFramePr>
          <p:nvPr>
            <p:ph idx="1"/>
            <p:extLst>
              <p:ext uri="{D42A27DB-BD31-4B8C-83A1-F6EECF244321}">
                <p14:modId xmlns:p14="http://schemas.microsoft.com/office/powerpoint/2010/main" val="3596901900"/>
              </p:ext>
            </p:extLst>
          </p:nvPr>
        </p:nvGraphicFramePr>
        <p:xfrm>
          <a:off x="500158" y="1536647"/>
          <a:ext cx="8001000" cy="4362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116786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8E22D7A-59BD-4CA2-B626-91C2B8A2CA42}"/>
              </a:ext>
            </a:extLst>
          </p:cNvPr>
          <p:cNvSpPr>
            <a:spLocks noGrp="1"/>
          </p:cNvSpPr>
          <p:nvPr>
            <p:ph type="title"/>
          </p:nvPr>
        </p:nvSpPr>
        <p:spPr>
          <a:xfrm>
            <a:off x="463337" y="618305"/>
            <a:ext cx="8229600" cy="1143000"/>
          </a:xfrm>
        </p:spPr>
        <p:txBody>
          <a:bodyPr>
            <a:normAutofit fontScale="90000"/>
          </a:bodyPr>
          <a:lstStyle/>
          <a:p>
            <a:pPr>
              <a:defRPr sz="1000" b="0" i="0" u="none" strike="noStrike" kern="1200" baseline="0">
                <a:solidFill>
                  <a:srgbClr val="000000"/>
                </a:solidFill>
                <a:latin typeface="Calibri"/>
                <a:ea typeface="Calibri"/>
                <a:cs typeface="Calibri"/>
              </a:defRPr>
            </a:pPr>
            <a:r>
              <a:rPr lang="en-US" sz="3100" b="1">
                <a:solidFill>
                  <a:srgbClr val="000000"/>
                </a:solidFill>
                <a:latin typeface="Arial" panose="020B0604020202020204" pitchFamily="34" charset="0"/>
                <a:cs typeface="Arial" panose="020B0604020202020204" pitchFamily="34" charset="0"/>
              </a:rPr>
              <a:t>Revenues, Expenses and Net Asset Trends</a:t>
            </a:r>
            <a:br>
              <a:rPr lang="en-US" sz="3100" b="1">
                <a:solidFill>
                  <a:srgbClr val="000000"/>
                </a:solidFill>
                <a:latin typeface="Arial" panose="020B0604020202020204" pitchFamily="34" charset="0"/>
                <a:cs typeface="Arial" panose="020B0604020202020204" pitchFamily="34" charset="0"/>
              </a:rPr>
            </a:br>
            <a:r>
              <a:rPr lang="en-US" sz="3100" b="1">
                <a:solidFill>
                  <a:srgbClr val="000000"/>
                </a:solidFill>
                <a:latin typeface="Arial" panose="020B0604020202020204" pitchFamily="34" charset="0"/>
                <a:cs typeface="Arial" panose="020B0604020202020204" pitchFamily="34" charset="0"/>
              </a:rPr>
              <a:t>2010-2020</a:t>
            </a:r>
            <a:br>
              <a:rPr lang="en-US" sz="3600" b="1">
                <a:solidFill>
                  <a:srgbClr val="000000"/>
                </a:solidFill>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graphicFrame>
        <p:nvGraphicFramePr>
          <p:cNvPr id="3" name="Chart 2">
            <a:extLst>
              <a:ext uri="{FF2B5EF4-FFF2-40B4-BE49-F238E27FC236}">
                <a16:creationId xmlns:a16="http://schemas.microsoft.com/office/drawing/2014/main" id="{00000000-0008-0000-0000-00000A040000}"/>
              </a:ext>
            </a:extLst>
          </p:cNvPr>
          <p:cNvGraphicFramePr>
            <a:graphicFrameLocks/>
          </p:cNvGraphicFramePr>
          <p:nvPr/>
        </p:nvGraphicFramePr>
        <p:xfrm>
          <a:off x="457200" y="1763994"/>
          <a:ext cx="8001000" cy="43621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225814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60926" y="588336"/>
            <a:ext cx="6723913" cy="584775"/>
          </a:xfrm>
          <a:prstGeom prst="rect">
            <a:avLst/>
          </a:prstGeom>
        </p:spPr>
        <p:txBody>
          <a:bodyPr wrap="square">
            <a:spAutoFit/>
          </a:bodyPr>
          <a:lstStyle/>
          <a:p>
            <a:r>
              <a:rPr lang="en-US" sz="3200" b="1" spc="100">
                <a:cs typeface="TradeGothic"/>
              </a:rPr>
              <a:t>Revenue &amp; Expense Summary </a:t>
            </a:r>
          </a:p>
        </p:txBody>
      </p:sp>
      <p:sp>
        <p:nvSpPr>
          <p:cNvPr id="2" name="Slide Number Placeholder 1"/>
          <p:cNvSpPr>
            <a:spLocks noGrp="1"/>
          </p:cNvSpPr>
          <p:nvPr>
            <p:ph type="sldNum" sz="quarter" idx="12"/>
          </p:nvPr>
        </p:nvSpPr>
        <p:spPr>
          <a:prstGeom prst="rect">
            <a:avLst/>
          </a:prstGeom>
        </p:spPr>
        <p:txBody>
          <a:bodyPr vert="horz" lIns="91440" tIns="45720" rIns="91440" bIns="45720" rtlCol="0" anchor="ctr"/>
          <a:lstStyle>
            <a:defPPr>
              <a:defRPr lang="en-US"/>
            </a:defPPr>
            <a:lvl1pPr marL="0" algn="r" defTabSz="713232" rtl="0" eaLnBrk="1" latinLnBrk="0" hangingPunct="1">
              <a:defRPr sz="1080" kern="1200">
                <a:solidFill>
                  <a:srgbClr val="000000"/>
                </a:solidFill>
                <a:latin typeface="+mn-lt"/>
                <a:ea typeface="+mn-ea"/>
                <a:cs typeface="+mn-cs"/>
              </a:defRPr>
            </a:lvl1pPr>
            <a:lvl2pPr marL="356616" algn="l" defTabSz="713232" rtl="0" eaLnBrk="1" latinLnBrk="0" hangingPunct="1">
              <a:defRPr sz="1404" kern="1200">
                <a:solidFill>
                  <a:schemeClr val="tx1"/>
                </a:solidFill>
                <a:latin typeface="+mn-lt"/>
                <a:ea typeface="+mn-ea"/>
                <a:cs typeface="+mn-cs"/>
              </a:defRPr>
            </a:lvl2pPr>
            <a:lvl3pPr marL="713232" algn="l" defTabSz="713232" rtl="0" eaLnBrk="1" latinLnBrk="0" hangingPunct="1">
              <a:defRPr sz="1404" kern="1200">
                <a:solidFill>
                  <a:schemeClr val="tx1"/>
                </a:solidFill>
                <a:latin typeface="+mn-lt"/>
                <a:ea typeface="+mn-ea"/>
                <a:cs typeface="+mn-cs"/>
              </a:defRPr>
            </a:lvl3pPr>
            <a:lvl4pPr marL="1069848" algn="l" defTabSz="713232" rtl="0" eaLnBrk="1" latinLnBrk="0" hangingPunct="1">
              <a:defRPr sz="1404" kern="1200">
                <a:solidFill>
                  <a:schemeClr val="tx1"/>
                </a:solidFill>
                <a:latin typeface="+mn-lt"/>
                <a:ea typeface="+mn-ea"/>
                <a:cs typeface="+mn-cs"/>
              </a:defRPr>
            </a:lvl4pPr>
            <a:lvl5pPr marL="1426464" algn="l" defTabSz="713232" rtl="0" eaLnBrk="1" latinLnBrk="0" hangingPunct="1">
              <a:defRPr sz="1404" kern="1200">
                <a:solidFill>
                  <a:schemeClr val="tx1"/>
                </a:solidFill>
                <a:latin typeface="+mn-lt"/>
                <a:ea typeface="+mn-ea"/>
                <a:cs typeface="+mn-cs"/>
              </a:defRPr>
            </a:lvl5pPr>
            <a:lvl6pPr marL="1783080" algn="l" defTabSz="713232" rtl="0" eaLnBrk="1" latinLnBrk="0" hangingPunct="1">
              <a:defRPr sz="1404" kern="1200">
                <a:solidFill>
                  <a:schemeClr val="tx1"/>
                </a:solidFill>
                <a:latin typeface="+mn-lt"/>
                <a:ea typeface="+mn-ea"/>
                <a:cs typeface="+mn-cs"/>
              </a:defRPr>
            </a:lvl6pPr>
            <a:lvl7pPr marL="2139696" algn="l" defTabSz="713232" rtl="0" eaLnBrk="1" latinLnBrk="0" hangingPunct="1">
              <a:defRPr sz="1404" kern="1200">
                <a:solidFill>
                  <a:schemeClr val="tx1"/>
                </a:solidFill>
                <a:latin typeface="+mn-lt"/>
                <a:ea typeface="+mn-ea"/>
                <a:cs typeface="+mn-cs"/>
              </a:defRPr>
            </a:lvl7pPr>
            <a:lvl8pPr marL="2496312" algn="l" defTabSz="713232" rtl="0" eaLnBrk="1" latinLnBrk="0" hangingPunct="1">
              <a:defRPr sz="1404" kern="1200">
                <a:solidFill>
                  <a:schemeClr val="tx1"/>
                </a:solidFill>
                <a:latin typeface="+mn-lt"/>
                <a:ea typeface="+mn-ea"/>
                <a:cs typeface="+mn-cs"/>
              </a:defRPr>
            </a:lvl8pPr>
            <a:lvl9pPr marL="2852928" algn="l" defTabSz="713232" rtl="0" eaLnBrk="1" latinLnBrk="0" hangingPunct="1">
              <a:defRPr sz="1404" kern="1200">
                <a:solidFill>
                  <a:schemeClr val="tx1"/>
                </a:solidFill>
                <a:latin typeface="+mn-lt"/>
                <a:ea typeface="+mn-ea"/>
                <a:cs typeface="+mn-cs"/>
              </a:defRPr>
            </a:lvl9pPr>
          </a:lstStyle>
          <a:p>
            <a:fld id="{C1F14A43-F6F7-684A-A15B-3AABBD13E880}" type="slidenum">
              <a:rPr lang="en-US" smtClean="0"/>
              <a:pPr/>
              <a:t>9</a:t>
            </a:fld>
            <a:endParaRPr lang="en-US"/>
          </a:p>
        </p:txBody>
      </p:sp>
      <p:graphicFrame>
        <p:nvGraphicFramePr>
          <p:cNvPr id="5" name="Content Placeholder 3"/>
          <p:cNvGraphicFramePr>
            <a:graphicFrameLocks/>
          </p:cNvGraphicFramePr>
          <p:nvPr/>
        </p:nvGraphicFramePr>
        <p:xfrm>
          <a:off x="1186123" y="1977119"/>
          <a:ext cx="6433877" cy="3214339"/>
        </p:xfrm>
        <a:graphic>
          <a:graphicData uri="http://schemas.openxmlformats.org/drawingml/2006/table">
            <a:tbl>
              <a:tblPr firstRow="1">
                <a:tableStyleId>{616DA210-FB5B-4158-B5E0-FEB733F419BA}</a:tableStyleId>
              </a:tblPr>
              <a:tblGrid>
                <a:gridCol w="2671268">
                  <a:extLst>
                    <a:ext uri="{9D8B030D-6E8A-4147-A177-3AD203B41FA5}">
                      <a16:colId xmlns:a16="http://schemas.microsoft.com/office/drawing/2014/main" val="20000"/>
                    </a:ext>
                  </a:extLst>
                </a:gridCol>
                <a:gridCol w="1254203">
                  <a:extLst>
                    <a:ext uri="{9D8B030D-6E8A-4147-A177-3AD203B41FA5}">
                      <a16:colId xmlns:a16="http://schemas.microsoft.com/office/drawing/2014/main" val="20001"/>
                    </a:ext>
                  </a:extLst>
                </a:gridCol>
                <a:gridCol w="1254203">
                  <a:extLst>
                    <a:ext uri="{9D8B030D-6E8A-4147-A177-3AD203B41FA5}">
                      <a16:colId xmlns:a16="http://schemas.microsoft.com/office/drawing/2014/main" val="20002"/>
                    </a:ext>
                  </a:extLst>
                </a:gridCol>
                <a:gridCol w="1254203">
                  <a:extLst>
                    <a:ext uri="{9D8B030D-6E8A-4147-A177-3AD203B41FA5}">
                      <a16:colId xmlns:a16="http://schemas.microsoft.com/office/drawing/2014/main" val="20003"/>
                    </a:ext>
                  </a:extLst>
                </a:gridCol>
              </a:tblGrid>
              <a:tr h="399218">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b="1">
                          <a:solidFill>
                            <a:schemeClr val="tx1"/>
                          </a:solidFill>
                          <a:latin typeface="+mn-lt"/>
                        </a:rPr>
                        <a:t>Revenues &amp; Expenses</a:t>
                      </a:r>
                    </a:p>
                  </a:txBody>
                  <a:tcPr anchor="ct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u="none">
                          <a:solidFill>
                            <a:schemeClr val="tx1"/>
                          </a:solidFill>
                          <a:latin typeface="+mn-lt"/>
                        </a:rPr>
                        <a:t>4/30/21</a:t>
                      </a:r>
                    </a:p>
                    <a:p>
                      <a:pPr algn="ctr"/>
                      <a:r>
                        <a:rPr lang="en-US" sz="1400" u="none">
                          <a:solidFill>
                            <a:schemeClr val="tx1"/>
                          </a:solidFill>
                          <a:latin typeface="+mn-lt"/>
                        </a:rPr>
                        <a:t> YTD Actual</a:t>
                      </a:r>
                      <a:endParaRPr lang="en-US" sz="1400" b="1" u="none">
                        <a:solidFill>
                          <a:schemeClr val="tx1"/>
                        </a:solidFill>
                        <a:latin typeface="+mn-lt"/>
                      </a:endParaRPr>
                    </a:p>
                  </a:txBody>
                  <a:tcPr anchor="ct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u="none">
                          <a:solidFill>
                            <a:schemeClr val="tx1"/>
                          </a:solidFill>
                          <a:latin typeface="+mn-lt"/>
                        </a:rPr>
                        <a:t>12/31/21</a:t>
                      </a:r>
                    </a:p>
                    <a:p>
                      <a:pPr algn="ctr"/>
                      <a:r>
                        <a:rPr lang="en-US" sz="1400" u="none">
                          <a:solidFill>
                            <a:schemeClr val="tx1"/>
                          </a:solidFill>
                          <a:latin typeface="+mn-lt"/>
                        </a:rPr>
                        <a:t>Forecast</a:t>
                      </a:r>
                      <a:endParaRPr lang="en-US" sz="1400" b="1" u="none">
                        <a:solidFill>
                          <a:schemeClr val="tx1"/>
                        </a:solidFill>
                        <a:latin typeface="+mn-lt"/>
                      </a:endParaRPr>
                    </a:p>
                  </a:txBody>
                  <a:tcPr anchor="ctr"/>
                </a:tc>
                <a:tc>
                  <a:txBody>
                    <a:bodyPr/>
                    <a:lstStyle>
                      <a:lvl1pPr marL="0" algn="l" defTabSz="457200" rtl="0" eaLnBrk="1" latinLnBrk="0" hangingPunct="1">
                        <a:defRPr sz="1800" b="1" kern="1200">
                          <a:solidFill>
                            <a:schemeClr val="lt1"/>
                          </a:solidFill>
                          <a:latin typeface="Times New Roman"/>
                        </a:defRPr>
                      </a:lvl1pPr>
                      <a:lvl2pPr marL="457200" algn="l" defTabSz="457200" rtl="0" eaLnBrk="1" latinLnBrk="0" hangingPunct="1">
                        <a:defRPr sz="1800" b="1" kern="1200">
                          <a:solidFill>
                            <a:schemeClr val="lt1"/>
                          </a:solidFill>
                          <a:latin typeface="Times New Roman"/>
                        </a:defRPr>
                      </a:lvl2pPr>
                      <a:lvl3pPr marL="914400" algn="l" defTabSz="457200" rtl="0" eaLnBrk="1" latinLnBrk="0" hangingPunct="1">
                        <a:defRPr sz="1800" b="1" kern="1200">
                          <a:solidFill>
                            <a:schemeClr val="lt1"/>
                          </a:solidFill>
                          <a:latin typeface="Times New Roman"/>
                        </a:defRPr>
                      </a:lvl3pPr>
                      <a:lvl4pPr marL="1371600" algn="l" defTabSz="457200" rtl="0" eaLnBrk="1" latinLnBrk="0" hangingPunct="1">
                        <a:defRPr sz="1800" b="1" kern="1200">
                          <a:solidFill>
                            <a:schemeClr val="lt1"/>
                          </a:solidFill>
                          <a:latin typeface="Times New Roman"/>
                        </a:defRPr>
                      </a:lvl4pPr>
                      <a:lvl5pPr marL="1828800" algn="l" defTabSz="457200" rtl="0" eaLnBrk="1" latinLnBrk="0" hangingPunct="1">
                        <a:defRPr sz="1800" b="1" kern="1200">
                          <a:solidFill>
                            <a:schemeClr val="lt1"/>
                          </a:solidFill>
                          <a:latin typeface="Times New Roman"/>
                        </a:defRPr>
                      </a:lvl5pPr>
                      <a:lvl6pPr marL="2286000" algn="l" defTabSz="457200" rtl="0" eaLnBrk="1" latinLnBrk="0" hangingPunct="1">
                        <a:defRPr sz="1800" b="1" kern="1200">
                          <a:solidFill>
                            <a:schemeClr val="lt1"/>
                          </a:solidFill>
                          <a:latin typeface="Times New Roman"/>
                        </a:defRPr>
                      </a:lvl6pPr>
                      <a:lvl7pPr marL="2743200" algn="l" defTabSz="457200" rtl="0" eaLnBrk="1" latinLnBrk="0" hangingPunct="1">
                        <a:defRPr sz="1800" b="1" kern="1200">
                          <a:solidFill>
                            <a:schemeClr val="lt1"/>
                          </a:solidFill>
                          <a:latin typeface="Times New Roman"/>
                        </a:defRPr>
                      </a:lvl7pPr>
                      <a:lvl8pPr marL="3200400" algn="l" defTabSz="457200" rtl="0" eaLnBrk="1" latinLnBrk="0" hangingPunct="1">
                        <a:defRPr sz="1800" b="1" kern="1200">
                          <a:solidFill>
                            <a:schemeClr val="lt1"/>
                          </a:solidFill>
                          <a:latin typeface="Times New Roman"/>
                        </a:defRPr>
                      </a:lvl8pPr>
                      <a:lvl9pPr marL="3657600" algn="l" defTabSz="457200" rtl="0" eaLnBrk="1" latinLnBrk="0" hangingPunct="1">
                        <a:defRPr sz="1800" b="1" kern="1200">
                          <a:solidFill>
                            <a:schemeClr val="lt1"/>
                          </a:solidFill>
                          <a:latin typeface="Times New Roman"/>
                        </a:defRPr>
                      </a:lvl9pPr>
                    </a:lstStyle>
                    <a:p>
                      <a:pPr algn="ctr"/>
                      <a:r>
                        <a:rPr lang="en-US" sz="1400" u="none">
                          <a:solidFill>
                            <a:schemeClr val="tx1"/>
                          </a:solidFill>
                          <a:latin typeface="+mn-lt"/>
                        </a:rPr>
                        <a:t>2021</a:t>
                      </a:r>
                    </a:p>
                    <a:p>
                      <a:pPr algn="ctr"/>
                      <a:r>
                        <a:rPr lang="en-US" sz="1400" u="none">
                          <a:solidFill>
                            <a:schemeClr val="tx1"/>
                          </a:solidFill>
                          <a:latin typeface="+mn-lt"/>
                        </a:rPr>
                        <a:t>Budget</a:t>
                      </a:r>
                      <a:endParaRPr lang="en-US" sz="1400" b="1" u="none">
                        <a:solidFill>
                          <a:schemeClr val="tx1"/>
                        </a:solidFill>
                        <a:latin typeface="+mn-lt"/>
                      </a:endParaRPr>
                    </a:p>
                  </a:txBody>
                  <a:tcPr anchor="ctr"/>
                </a:tc>
                <a:extLst>
                  <a:ext uri="{0D108BD9-81ED-4DB2-BD59-A6C34878D82A}">
                    <a16:rowId xmlns:a16="http://schemas.microsoft.com/office/drawing/2014/main" val="10000"/>
                  </a:ext>
                </a:extLst>
              </a:tr>
              <a:tr h="53028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1400" b="0" baseline="0">
                          <a:latin typeface="+mn-lt"/>
                        </a:rPr>
                        <a:t>Revenues</a:t>
                      </a:r>
                      <a:endParaRPr lang="en-US" sz="1400" b="0">
                        <a:solidFill>
                          <a:srgbClr val="000000"/>
                        </a:solidFill>
                        <a:latin typeface="+mn-lt"/>
                      </a:endParaRPr>
                    </a:p>
                  </a:txBody>
                  <a:tcPr anchor="ctr">
                    <a:lnB w="19050" cap="flat" cmpd="sng" algn="ctr">
                      <a:solidFill>
                        <a:schemeClr val="tx1"/>
                      </a:solidFill>
                      <a:prstDash val="solid"/>
                      <a:round/>
                      <a:headEnd type="none" w="med" len="med"/>
                      <a:tailEnd type="none" w="med" len="med"/>
                    </a:lnB>
                    <a:solidFill>
                      <a:schemeClr val="bg1">
                        <a:lumMod val="75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0">
                          <a:solidFill>
                            <a:schemeClr val="tx1"/>
                          </a:solidFill>
                          <a:latin typeface="+mn-lt"/>
                        </a:rPr>
                        <a:t>$2,601,199</a:t>
                      </a:r>
                    </a:p>
                  </a:txBody>
                  <a:tcPr anchor="ctr">
                    <a:lnB w="19050" cap="flat" cmpd="sng" algn="ctr">
                      <a:solidFill>
                        <a:schemeClr val="tx1"/>
                      </a:solidFill>
                      <a:prstDash val="solid"/>
                      <a:round/>
                      <a:headEnd type="none" w="med" len="med"/>
                      <a:tailEnd type="none" w="med" len="med"/>
                    </a:lnB>
                    <a:solidFill>
                      <a:schemeClr val="bg1">
                        <a:lumMod val="75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0">
                          <a:solidFill>
                            <a:schemeClr val="tx1"/>
                          </a:solidFill>
                          <a:latin typeface="+mn-lt"/>
                        </a:rPr>
                        <a:t>$9,215,826</a:t>
                      </a:r>
                    </a:p>
                  </a:txBody>
                  <a:tcPr anchor="ctr">
                    <a:lnB w="19050" cap="flat" cmpd="sng" algn="ctr">
                      <a:solidFill>
                        <a:schemeClr val="tx1"/>
                      </a:solidFill>
                      <a:prstDash val="solid"/>
                      <a:round/>
                      <a:headEnd type="none" w="med" len="med"/>
                      <a:tailEnd type="none" w="med" len="med"/>
                    </a:lnB>
                    <a:solidFill>
                      <a:schemeClr val="bg1">
                        <a:lumMod val="75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0">
                          <a:solidFill>
                            <a:schemeClr val="tx1"/>
                          </a:solidFill>
                          <a:latin typeface="+mn-lt"/>
                        </a:rPr>
                        <a:t>$8,345,779</a:t>
                      </a:r>
                    </a:p>
                  </a:txBody>
                  <a:tcPr marT="45721" marB="45721" anchor="ctr">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1"/>
                  </a:ext>
                </a:extLst>
              </a:tr>
              <a:tr h="410023">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1400" b="0">
                          <a:latin typeface="+mn-lt"/>
                        </a:rPr>
                        <a:t>Expenditures</a:t>
                      </a:r>
                      <a:endParaRPr lang="en-US" sz="1400" b="0">
                        <a:solidFill>
                          <a:schemeClr val="tx2"/>
                        </a:solidFill>
                        <a:latin typeface="+mn-lt"/>
                      </a:endParaRP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0">
                          <a:solidFill>
                            <a:schemeClr val="tx1"/>
                          </a:solidFill>
                          <a:latin typeface="+mn-lt"/>
                        </a:rPr>
                        <a:t>$2,422,497</a:t>
                      </a: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0">
                          <a:solidFill>
                            <a:schemeClr val="tx1"/>
                          </a:solidFill>
                          <a:latin typeface="+mn-lt"/>
                        </a:rPr>
                        <a:t>$8,654,276</a:t>
                      </a: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0">
                          <a:solidFill>
                            <a:schemeClr val="tx1"/>
                          </a:solidFill>
                          <a:latin typeface="+mn-lt"/>
                        </a:rPr>
                        <a:t>$9,509,524</a:t>
                      </a:r>
                    </a:p>
                  </a:txBody>
                  <a:tcPr marT="45721" marB="45721"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51319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algn="l" defTabSz="457200" rtl="0" eaLnBrk="1" latinLnBrk="0" hangingPunct="1"/>
                      <a:r>
                        <a:rPr lang="en-US" sz="1400" b="1" i="0" kern="1200">
                          <a:solidFill>
                            <a:schemeClr val="tx1"/>
                          </a:solidFill>
                          <a:latin typeface="+mn-lt"/>
                          <a:ea typeface="+mn-ea"/>
                          <a:cs typeface="+mn-cs"/>
                        </a:rPr>
                        <a:t>Surplus / (Deficit) before Investment Earnings</a:t>
                      </a: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algn="r" defTabSz="457200" rtl="0" eaLnBrk="1" latinLnBrk="0" hangingPunct="1"/>
                      <a:r>
                        <a:rPr lang="en-US" sz="1400" b="1" i="0" kern="1200">
                          <a:solidFill>
                            <a:schemeClr val="tx1"/>
                          </a:solidFill>
                          <a:latin typeface="+mn-lt"/>
                          <a:ea typeface="+mn-ea"/>
                          <a:cs typeface="+mn-cs"/>
                        </a:rPr>
                        <a:t>$177,703</a:t>
                      </a: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algn="r" defTabSz="457200" rtl="0" eaLnBrk="1" latinLnBrk="0" hangingPunct="1"/>
                      <a:r>
                        <a:rPr lang="en-US" sz="1400" b="1" i="0" kern="1200">
                          <a:solidFill>
                            <a:schemeClr val="tx1"/>
                          </a:solidFill>
                          <a:latin typeface="+mn-lt"/>
                          <a:ea typeface="+mn-ea"/>
                          <a:cs typeface="+mn-cs"/>
                        </a:rPr>
                        <a:t>$561,550</a:t>
                      </a:r>
                    </a:p>
                  </a:txBody>
                  <a:tcPr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marL="0" algn="r" defTabSz="457200" rtl="0" eaLnBrk="1" latinLnBrk="0" hangingPunct="1"/>
                      <a:r>
                        <a:rPr lang="en-US" sz="1400" b="1" i="0" kern="1200">
                          <a:solidFill>
                            <a:schemeClr val="tx1"/>
                          </a:solidFill>
                          <a:latin typeface="+mn-lt"/>
                          <a:ea typeface="+mn-ea"/>
                          <a:cs typeface="+mn-cs"/>
                        </a:rPr>
                        <a:t>($1,163,745)</a:t>
                      </a:r>
                    </a:p>
                  </a:txBody>
                  <a:tcPr marT="45721" marB="45721" anchor="ct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val="10005"/>
                  </a:ext>
                </a:extLst>
              </a:tr>
              <a:tr h="724512">
                <a:tc>
                  <a:txBody>
                    <a:bodyPr/>
                    <a:lstStyle/>
                    <a:p>
                      <a:r>
                        <a:rPr lang="en-US" sz="1400" b="0">
                          <a:solidFill>
                            <a:schemeClr val="tx1"/>
                          </a:solidFill>
                          <a:latin typeface="+mn-lt"/>
                        </a:rPr>
                        <a:t>Investment Earnings</a:t>
                      </a:r>
                    </a:p>
                  </a:txBody>
                  <a:tcPr anchor="ct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400" b="0">
                          <a:solidFill>
                            <a:schemeClr val="tx1"/>
                          </a:solidFill>
                          <a:latin typeface="+mn-lt"/>
                        </a:rPr>
                        <a:t>$1,233,751</a:t>
                      </a:r>
                    </a:p>
                  </a:txBody>
                  <a:tcPr anchor="ct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algn="r"/>
                      <a:r>
                        <a:rPr lang="en-US" sz="1400" b="0">
                          <a:solidFill>
                            <a:schemeClr val="tx1"/>
                          </a:solidFill>
                          <a:latin typeface="+mn-lt"/>
                        </a:rPr>
                        <a:t>$400,010</a:t>
                      </a:r>
                    </a:p>
                  </a:txBody>
                  <a:tcPr anchor="ct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0">
                          <a:solidFill>
                            <a:schemeClr val="tx1"/>
                          </a:solidFill>
                          <a:latin typeface="+mn-lt"/>
                        </a:rPr>
                        <a:t>$400,000</a:t>
                      </a:r>
                    </a:p>
                  </a:txBody>
                  <a:tcPr marT="45721" marB="45721" anchor="ctr">
                    <a:lnT w="1905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6"/>
                  </a:ext>
                </a:extLst>
              </a:tr>
              <a:tr h="513197">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r>
                        <a:rPr lang="en-US" sz="1400" b="1">
                          <a:latin typeface="+mn-lt"/>
                        </a:rPr>
                        <a:t>Overall Surplus / (Deficit)</a:t>
                      </a:r>
                      <a:endParaRPr lang="en-US" sz="1400" b="1">
                        <a:solidFill>
                          <a:schemeClr val="accent3">
                            <a:lumMod val="25000"/>
                          </a:schemeClr>
                        </a:solidFill>
                        <a:latin typeface="+mn-lt"/>
                      </a:endParaRPr>
                    </a:p>
                  </a:txBody>
                  <a:tcPr anchor="ctr">
                    <a:lnT w="19050" cap="flat" cmpd="sng" algn="ctr">
                      <a:noFill/>
                      <a:prstDash val="solid"/>
                      <a:round/>
                      <a:headEnd type="none" w="med" len="med"/>
                      <a:tailEnd type="none" w="med" len="med"/>
                    </a:lnT>
                    <a:solidFill>
                      <a:schemeClr val="bg2">
                        <a:lumMod val="90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1">
                          <a:solidFill>
                            <a:schemeClr val="tx1"/>
                          </a:solidFill>
                          <a:latin typeface="+mn-lt"/>
                        </a:rPr>
                        <a:t>$1,411,454</a:t>
                      </a:r>
                    </a:p>
                  </a:txBody>
                  <a:tcPr anchor="ctr">
                    <a:lnT w="19050" cap="flat" cmpd="sng" algn="ctr">
                      <a:noFill/>
                      <a:prstDash val="solid"/>
                      <a:round/>
                      <a:headEnd type="none" w="med" len="med"/>
                      <a:tailEnd type="none" w="med" len="med"/>
                    </a:lnT>
                    <a:solidFill>
                      <a:schemeClr val="bg2">
                        <a:lumMod val="90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1">
                          <a:solidFill>
                            <a:schemeClr val="tx1"/>
                          </a:solidFill>
                          <a:latin typeface="+mn-lt"/>
                        </a:rPr>
                        <a:t>$951,560</a:t>
                      </a:r>
                    </a:p>
                  </a:txBody>
                  <a:tcPr anchor="ctr">
                    <a:lnT w="19050" cap="flat" cmpd="sng" algn="ctr">
                      <a:noFill/>
                      <a:prstDash val="solid"/>
                      <a:round/>
                      <a:headEnd type="none" w="med" len="med"/>
                      <a:tailEnd type="none" w="med" len="med"/>
                    </a:lnT>
                    <a:solidFill>
                      <a:schemeClr val="bg2">
                        <a:lumMod val="90000"/>
                      </a:schemeClr>
                    </a:solidFill>
                  </a:tcPr>
                </a:tc>
                <a:tc>
                  <a:txBody>
                    <a:bodyPr/>
                    <a:lstStyle>
                      <a:lvl1pPr marL="0" algn="l" defTabSz="457200" rtl="0" eaLnBrk="1" latinLnBrk="0" hangingPunct="1">
                        <a:defRPr sz="1800" kern="1200">
                          <a:solidFill>
                            <a:schemeClr val="dk1"/>
                          </a:solidFill>
                          <a:latin typeface="Times New Roman"/>
                        </a:defRPr>
                      </a:lvl1pPr>
                      <a:lvl2pPr marL="457200" algn="l" defTabSz="457200" rtl="0" eaLnBrk="1" latinLnBrk="0" hangingPunct="1">
                        <a:defRPr sz="1800" kern="1200">
                          <a:solidFill>
                            <a:schemeClr val="dk1"/>
                          </a:solidFill>
                          <a:latin typeface="Times New Roman"/>
                        </a:defRPr>
                      </a:lvl2pPr>
                      <a:lvl3pPr marL="914400" algn="l" defTabSz="457200" rtl="0" eaLnBrk="1" latinLnBrk="0" hangingPunct="1">
                        <a:defRPr sz="1800" kern="1200">
                          <a:solidFill>
                            <a:schemeClr val="dk1"/>
                          </a:solidFill>
                          <a:latin typeface="Times New Roman"/>
                        </a:defRPr>
                      </a:lvl3pPr>
                      <a:lvl4pPr marL="1371600" algn="l" defTabSz="457200" rtl="0" eaLnBrk="1" latinLnBrk="0" hangingPunct="1">
                        <a:defRPr sz="1800" kern="1200">
                          <a:solidFill>
                            <a:schemeClr val="dk1"/>
                          </a:solidFill>
                          <a:latin typeface="Times New Roman"/>
                        </a:defRPr>
                      </a:lvl4pPr>
                      <a:lvl5pPr marL="1828800" algn="l" defTabSz="457200" rtl="0" eaLnBrk="1" latinLnBrk="0" hangingPunct="1">
                        <a:defRPr sz="1800" kern="1200">
                          <a:solidFill>
                            <a:schemeClr val="dk1"/>
                          </a:solidFill>
                          <a:latin typeface="Times New Roman"/>
                        </a:defRPr>
                      </a:lvl5pPr>
                      <a:lvl6pPr marL="2286000" algn="l" defTabSz="457200" rtl="0" eaLnBrk="1" latinLnBrk="0" hangingPunct="1">
                        <a:defRPr sz="1800" kern="1200">
                          <a:solidFill>
                            <a:schemeClr val="dk1"/>
                          </a:solidFill>
                          <a:latin typeface="Times New Roman"/>
                        </a:defRPr>
                      </a:lvl6pPr>
                      <a:lvl7pPr marL="2743200" algn="l" defTabSz="457200" rtl="0" eaLnBrk="1" latinLnBrk="0" hangingPunct="1">
                        <a:defRPr sz="1800" kern="1200">
                          <a:solidFill>
                            <a:schemeClr val="dk1"/>
                          </a:solidFill>
                          <a:latin typeface="Times New Roman"/>
                        </a:defRPr>
                      </a:lvl7pPr>
                      <a:lvl8pPr marL="3200400" algn="l" defTabSz="457200" rtl="0" eaLnBrk="1" latinLnBrk="0" hangingPunct="1">
                        <a:defRPr sz="1800" kern="1200">
                          <a:solidFill>
                            <a:schemeClr val="dk1"/>
                          </a:solidFill>
                          <a:latin typeface="Times New Roman"/>
                        </a:defRPr>
                      </a:lvl8pPr>
                      <a:lvl9pPr marL="3657600" algn="l" defTabSz="457200" rtl="0" eaLnBrk="1" latinLnBrk="0" hangingPunct="1">
                        <a:defRPr sz="1800" kern="1200">
                          <a:solidFill>
                            <a:schemeClr val="dk1"/>
                          </a:solidFill>
                          <a:latin typeface="Times New Roman"/>
                        </a:defRPr>
                      </a:lvl9pPr>
                    </a:lstStyle>
                    <a:p>
                      <a:pPr algn="r"/>
                      <a:r>
                        <a:rPr lang="en-US" sz="1400" b="1" i="0">
                          <a:solidFill>
                            <a:schemeClr val="tx1"/>
                          </a:solidFill>
                          <a:latin typeface="+mn-lt"/>
                        </a:rPr>
                        <a:t>($763,745)</a:t>
                      </a:r>
                    </a:p>
                  </a:txBody>
                  <a:tcPr marT="45721" marB="45721" anchor="ctr">
                    <a:lnT w="19050" cap="flat" cmpd="sng" algn="ctr">
                      <a:noFill/>
                      <a:prstDash val="solid"/>
                      <a:round/>
                      <a:headEnd type="none" w="med" len="med"/>
                      <a:tailEnd type="none" w="med" len="med"/>
                    </a:lnT>
                    <a:solidFill>
                      <a:schemeClr val="bg2">
                        <a:lumMod val="90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145187072"/>
      </p:ext>
    </p:extLst>
  </p:cSld>
  <p:clrMapOvr>
    <a:masterClrMapping/>
  </p:clrMapOvr>
</p:sld>
</file>

<file path=ppt/theme/theme1.xml><?xml version="1.0" encoding="utf-8"?>
<a:theme xmlns:a="http://schemas.openxmlformats.org/drawingml/2006/main" name="ANS Title">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S 2021 PP template" id="{B21D17B5-F8F2-1846-9F23-B631BFAB6133}" vid="{AA2822D1-F44B-2240-B020-765D7788EAE1}"/>
    </a:ext>
  </a:extLst>
</a:theme>
</file>

<file path=ppt/theme/theme2.xml><?xml version="1.0" encoding="utf-8"?>
<a:theme xmlns:a="http://schemas.openxmlformats.org/drawingml/2006/main" name="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S 2021 PP template" id="{B21D17B5-F8F2-1846-9F23-B631BFAB6133}" vid="{F956638D-E202-134C-85E0-ECCED2E4EF9B}"/>
    </a:ext>
  </a:extLst>
</a:theme>
</file>

<file path=ppt/theme/theme3.xml><?xml version="1.0" encoding="utf-8"?>
<a:theme xmlns:a="http://schemas.openxmlformats.org/drawingml/2006/main" name="4_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S 2021 PP template" id="{B21D17B5-F8F2-1846-9F23-B631BFAB6133}" vid="{F956638D-E202-134C-85E0-ECCED2E4EF9B}"/>
    </a:ext>
  </a:extLst>
</a:theme>
</file>

<file path=ppt/theme/theme4.xml><?xml version="1.0" encoding="utf-8"?>
<a:theme xmlns:a="http://schemas.openxmlformats.org/drawingml/2006/main" name="1_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S 2021 PP template" id="{B21D17B5-F8F2-1846-9F23-B631BFAB6133}" vid="{9F1E0F33-30F3-B144-AABA-BEF2CC5BC5C5}"/>
    </a:ext>
  </a:extLst>
</a:theme>
</file>

<file path=ppt/theme/theme5.xml><?xml version="1.0" encoding="utf-8"?>
<a:theme xmlns:a="http://schemas.openxmlformats.org/drawingml/2006/main" name="3_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S 2021 PP template" id="{B21D17B5-F8F2-1846-9F23-B631BFAB6133}" vid="{9F1E0F33-30F3-B144-AABA-BEF2CC5BC5C5}"/>
    </a:ext>
  </a:extLst>
</a:theme>
</file>

<file path=ppt/theme/theme6.xml><?xml version="1.0" encoding="utf-8"?>
<a:theme xmlns:a="http://schemas.openxmlformats.org/drawingml/2006/main" name="2_ANS slides">
  <a:themeElements>
    <a:clrScheme name="ANS 2021">
      <a:dk1>
        <a:srgbClr val="000000"/>
      </a:dk1>
      <a:lt1>
        <a:srgbClr val="FFFFFF"/>
      </a:lt1>
      <a:dk2>
        <a:srgbClr val="56595C"/>
      </a:dk2>
      <a:lt2>
        <a:srgbClr val="D9D9D9"/>
      </a:lt2>
      <a:accent1>
        <a:srgbClr val="004B98"/>
      </a:accent1>
      <a:accent2>
        <a:srgbClr val="FFDA27"/>
      </a:accent2>
      <a:accent3>
        <a:srgbClr val="81BC00"/>
      </a:accent3>
      <a:accent4>
        <a:srgbClr val="6C3B5E"/>
      </a:accent4>
      <a:accent5>
        <a:srgbClr val="009BDD"/>
      </a:accent5>
      <a:accent6>
        <a:srgbClr val="00833F"/>
      </a:accent6>
      <a:hlink>
        <a:srgbClr val="004C9D"/>
      </a:hlink>
      <a:folHlink>
        <a:srgbClr val="685F7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ANS 2021 PP template" id="{B21D17B5-F8F2-1846-9F23-B631BFAB6133}" vid="{2ACDB7BE-2760-E94E-BF62-DE730C0F4C80}"/>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ANS Title</Template>
  <Application>Microsoft Office PowerPoint</Application>
  <PresentationFormat>On-screen Show (4:3)</PresentationFormat>
  <Slides>34</Slides>
  <Notes>18</Notes>
  <HiddenSlides>4</HiddenSlides>
  <ScaleCrop>false</ScaleCrop>
  <HeadingPairs>
    <vt:vector size="4" baseType="variant">
      <vt:variant>
        <vt:lpstr>Theme</vt:lpstr>
      </vt:variant>
      <vt:variant>
        <vt:i4>6</vt:i4>
      </vt:variant>
      <vt:variant>
        <vt:lpstr>Slide Titles</vt:lpstr>
      </vt:variant>
      <vt:variant>
        <vt:i4>34</vt:i4>
      </vt:variant>
    </vt:vector>
  </HeadingPairs>
  <TitlesOfParts>
    <vt:vector size="40" baseType="lpstr">
      <vt:lpstr>ANS Title</vt:lpstr>
      <vt:lpstr>ANS slides</vt:lpstr>
      <vt:lpstr>4_ANS slides</vt:lpstr>
      <vt:lpstr>1_ANS slides</vt:lpstr>
      <vt:lpstr>3_ANS slides</vt:lpstr>
      <vt:lpstr>2_ANS slides</vt:lpstr>
      <vt:lpstr>Meeting with Committee and Division Chairs  Mary Lou Dunzik-Gougar, President Craig Piercy, CEO  June 2021</vt:lpstr>
      <vt:lpstr>President’s report:  Emerging from COVID stronger</vt:lpstr>
      <vt:lpstr>PowerPoint Presentation</vt:lpstr>
      <vt:lpstr>PowerPoint Presentation</vt:lpstr>
      <vt:lpstr>President’s report:  Emerging from COVID stronger</vt:lpstr>
      <vt:lpstr>PowerPoint Presentation</vt:lpstr>
      <vt:lpstr>Asset, Liability &amp; Net Asset Trends 2010-2020   </vt:lpstr>
      <vt:lpstr>Revenues, Expenses and Net Asset Trends 2010-2020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Sale of LaGrange Property – Impact on ANS Assets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Subhead </dc:title>
  <dc:creator>Lisa Dagley</dc:creator>
  <cp:revision>5</cp:revision>
  <dcterms:created xsi:type="dcterms:W3CDTF">2021-06-01T21:14:29Z</dcterms:created>
  <dcterms:modified xsi:type="dcterms:W3CDTF">2021-06-04T11:34:44Z</dcterms:modified>
</cp:coreProperties>
</file>